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FDE"/>
    <a:srgbClr val="F0720A"/>
    <a:srgbClr val="D16309"/>
    <a:srgbClr val="EC700A"/>
    <a:srgbClr val="E7790B"/>
    <a:srgbClr val="E98B23"/>
    <a:srgbClr val="D6720A"/>
    <a:srgbClr val="744B02"/>
    <a:srgbClr val="0000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45E3-F15C-4F36-9DDC-079ED96EB86E}" type="datetimeFigureOut">
              <a:rPr lang="fr-FR" smtClean="0"/>
              <a:t>05/03/2015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35DC-1DB2-466F-AEAC-10ACDF5372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45E3-F15C-4F36-9DDC-079ED96EB86E}" type="datetimeFigureOut">
              <a:rPr lang="fr-FR" smtClean="0"/>
              <a:t>05/03/2015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35DC-1DB2-466F-AEAC-10ACDF5372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45E3-F15C-4F36-9DDC-079ED96EB86E}" type="datetimeFigureOut">
              <a:rPr lang="fr-FR" smtClean="0"/>
              <a:t>05/03/2015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35DC-1DB2-466F-AEAC-10ACDF5372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45E3-F15C-4F36-9DDC-079ED96EB86E}" type="datetimeFigureOut">
              <a:rPr lang="fr-FR" smtClean="0"/>
              <a:t>05/03/2015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35DC-1DB2-466F-AEAC-10ACDF5372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45E3-F15C-4F36-9DDC-079ED96EB86E}" type="datetimeFigureOut">
              <a:rPr lang="fr-FR" smtClean="0"/>
              <a:t>05/03/2015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35DC-1DB2-466F-AEAC-10ACDF5372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45E3-F15C-4F36-9DDC-079ED96EB86E}" type="datetimeFigureOut">
              <a:rPr lang="fr-FR" smtClean="0"/>
              <a:t>05/03/2015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35DC-1DB2-466F-AEAC-10ACDF537273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45E3-F15C-4F36-9DDC-079ED96EB86E}" type="datetimeFigureOut">
              <a:rPr lang="fr-FR" smtClean="0"/>
              <a:t>05/03/2015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35DC-1DB2-466F-AEAC-10ACDF5372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45E3-F15C-4F36-9DDC-079ED96EB86E}" type="datetimeFigureOut">
              <a:rPr lang="fr-FR" smtClean="0"/>
              <a:t>05/03/2015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35DC-1DB2-466F-AEAC-10ACDF5372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45E3-F15C-4F36-9DDC-079ED96EB86E}" type="datetimeFigureOut">
              <a:rPr lang="fr-FR" smtClean="0"/>
              <a:t>05/03/2015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35DC-1DB2-466F-AEAC-10ACDF5372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45E3-F15C-4F36-9DDC-079ED96EB86E}" type="datetimeFigureOut">
              <a:rPr lang="fr-FR" smtClean="0"/>
              <a:t>05/03/2015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AB35DC-1DB2-466F-AEAC-10ACDF5372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45E3-F15C-4F36-9DDC-079ED96EB86E}" type="datetimeFigureOut">
              <a:rPr lang="fr-FR" smtClean="0"/>
              <a:t>05/03/2015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35DC-1DB2-466F-AEAC-10ACDF5372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CBC45E3-F15C-4F36-9DDC-079ED96EB86E}" type="datetimeFigureOut">
              <a:rPr lang="fr-FR" smtClean="0"/>
              <a:t>05/03/2015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7AB35DC-1DB2-466F-AEAC-10ACDF53727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03648" y="2348880"/>
            <a:ext cx="633670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305177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101600" dir="5400000" sy="-100000" algn="bl" rotWithShape="0"/>
            <a:softEdge rad="127000"/>
          </a:effectLst>
          <a:scene3d>
            <a:camera prst="perspectiveRigh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dirty="0"/>
              <a:t> </a:t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6700" b="1" dirty="0" smtClean="0">
                <a:solidFill>
                  <a:srgbClr val="E779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sz="4900" b="1" dirty="0" smtClean="0">
                <a:solidFill>
                  <a:srgbClr val="E779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SSEMBLEE </a:t>
            </a:r>
            <a:r>
              <a:rPr lang="fr-FR" sz="6700" b="1" dirty="0" smtClean="0">
                <a:solidFill>
                  <a:srgbClr val="E779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fr-FR" sz="4900" b="1" dirty="0" smtClean="0">
                <a:solidFill>
                  <a:srgbClr val="E779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ENERALE 2015</a:t>
            </a:r>
            <a:r>
              <a:rPr lang="fr-FR" sz="4900" b="1" dirty="0">
                <a:solidFill>
                  <a:srgbClr val="D6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4900" b="1" dirty="0">
                <a:solidFill>
                  <a:srgbClr val="D6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31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ASSEMBLEE NATIONALE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5616" y="4293096"/>
            <a:ext cx="6400800" cy="1343000"/>
          </a:xfrm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27000" dist="38100" dir="2700000" algn="ctr">
              <a:srgbClr val="000000">
                <a:alpha val="45000"/>
              </a:srgbClr>
            </a:outerShdw>
            <a:reflection blurRad="6350" stA="50000" endA="300" endPos="90000" dir="5400000" sy="-100000" algn="bl" rotWithShape="0"/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2600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Mardi 10 mars 2015</a:t>
            </a:r>
            <a:br>
              <a:rPr lang="fr-FR" sz="2600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600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10H00-11H30</a:t>
            </a:r>
            <a:r>
              <a:rPr lang="fr-FR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456" y="6453336"/>
            <a:ext cx="211738" cy="180020"/>
          </a:xfrm>
          <a:prstGeom prst="rect">
            <a:avLst/>
          </a:prstGeom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soft" dir="t">
              <a:rot lat="0" lon="0" rev="0"/>
            </a:lightRig>
          </a:scene3d>
          <a:sp3d contourW="44450" prstMaterial="matte">
            <a:bevelT w="165100" prst="coolSlant"/>
            <a:contourClr>
              <a:srgbClr val="FFFFFF"/>
            </a:contourClr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420888"/>
            <a:ext cx="1061688" cy="86144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  <a:reflection stA="45000" endPos="65000" dist="114300" dir="5400000" sy="-100000" algn="bl" rotWithShape="0"/>
          </a:effectLst>
          <a:scene3d>
            <a:camera prst="perspectiveHeroicExtremeLeftFacing"/>
            <a:lightRig rig="soft" dir="t">
              <a:rot lat="0" lon="0" rev="0"/>
            </a:lightRig>
          </a:scene3d>
          <a:sp3d contourW="44450" prstMaterial="matte">
            <a:bevelT w="63500" h="635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8061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83099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GOUVERNANCE  DES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TERRITOIRES AEROPORTUAIRES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556792"/>
            <a:ext cx="7520940" cy="513668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fr-FR" dirty="0"/>
          </a:p>
          <a:p>
            <a:pPr algn="ctr"/>
            <a:endParaRPr lang="fr-F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1000" dirty="0" smtClean="0"/>
          </a:p>
          <a:p>
            <a:pPr lvl="4">
              <a:buFont typeface="Wingdings" panose="05000000000000000000" pitchFamily="2" charset="2"/>
              <a:buChar char="Ø"/>
            </a:pPr>
            <a:r>
              <a:rPr lang="fr-FR" sz="2400" dirty="0" smtClean="0"/>
              <a:t>    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</a:t>
            </a: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évolution législative de la loi de 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2004   </a:t>
            </a:r>
            <a:r>
              <a:rPr lang="fr-FR" sz="2000" dirty="0" smtClean="0"/>
              <a:t>portant </a:t>
            </a:r>
            <a:r>
              <a:rPr lang="fr-FR" sz="2000" dirty="0"/>
              <a:t>création </a:t>
            </a:r>
            <a:r>
              <a:rPr lang="fr-FR" sz="2000" dirty="0" smtClean="0"/>
              <a:t>des communautés aéroportuaires </a:t>
            </a:r>
            <a:endParaRPr lang="fr-FR" sz="2000" dirty="0"/>
          </a:p>
          <a:p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>
            <a:off x="4294256" y="2708920"/>
            <a:ext cx="432048" cy="792088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vers le bas 4"/>
          <p:cNvSpPr/>
          <p:nvPr/>
        </p:nvSpPr>
        <p:spPr>
          <a:xfrm>
            <a:off x="4294256" y="4594824"/>
            <a:ext cx="432048" cy="792088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448162" y="3645024"/>
            <a:ext cx="2124236" cy="79208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propose 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411760" y="1700808"/>
            <a:ext cx="4320480" cy="93610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fr-FR" sz="4400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ille </a:t>
            </a:r>
            <a:r>
              <a:rPr lang="fr-FR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fr-FR" sz="4400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6000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sz="4400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éroport </a:t>
            </a:r>
            <a:endParaRPr lang="fr-FR" sz="4400" dirty="0">
              <a:solidFill>
                <a:srgbClr val="F072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59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030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3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ENQUETE </a:t>
            </a:r>
            <a:r>
              <a:rPr lang="fr-FR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PUBLIQUE  </a:t>
            </a:r>
            <a:r>
              <a:rPr lang="fr-FR" sz="3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ORLY </a:t>
            </a:r>
            <a:r>
              <a:rPr lang="fr-FR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PROJET ADP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700808"/>
            <a:ext cx="7520940" cy="496855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pPr marL="0" lvl="1" indent="0" algn="ctr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pPr lvl="3" algn="ctr">
              <a:buFont typeface="Wingdings" panose="05000000000000000000" pitchFamily="2" charset="2"/>
              <a:buChar char="Ø"/>
            </a:pP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Adresse sa </a:t>
            </a:r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contribution 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 Président 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commission d’enquête 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publique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3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fr-FR" sz="1800" b="1" dirty="0" smtClean="0"/>
              <a:t>   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Refuse </a:t>
            </a:r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mise en œuvre de ce projet </a:t>
            </a:r>
            <a:r>
              <a:rPr lang="fr-FR" sz="1800" dirty="0"/>
              <a:t>de développement du trafic </a:t>
            </a:r>
            <a:r>
              <a:rPr lang="fr-FR" sz="1800" dirty="0" smtClean="0"/>
              <a:t>sur </a:t>
            </a:r>
            <a:r>
              <a:rPr lang="fr-FR" sz="1800" dirty="0"/>
              <a:t>la plateforme </a:t>
            </a:r>
            <a:r>
              <a:rPr lang="fr-FR" sz="1800" dirty="0" smtClean="0"/>
              <a:t>d’Orly</a:t>
            </a:r>
            <a:endParaRPr lang="fr-FR" sz="14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411760" y="1988840"/>
            <a:ext cx="4104456" cy="83888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b="1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fr-FR" sz="4400" b="1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ille </a:t>
            </a:r>
            <a:r>
              <a:rPr lang="fr-FR" b="1" dirty="0" smtClean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fr-FR" sz="4400" b="1" dirty="0" smtClean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6000" b="1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sz="4400" b="1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éroport </a:t>
            </a:r>
          </a:p>
        </p:txBody>
      </p:sp>
      <p:sp>
        <p:nvSpPr>
          <p:cNvPr id="5" name="Flèche vers le bas 4"/>
          <p:cNvSpPr/>
          <p:nvPr/>
        </p:nvSpPr>
        <p:spPr>
          <a:xfrm>
            <a:off x="4184958" y="3212976"/>
            <a:ext cx="328536" cy="688644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76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AMENDES </a:t>
            </a:r>
            <a:r>
              <a:rPr lang="fr-FR" b="1" dirty="0"/>
              <a:t>AEROPORTUAIRES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0105" y="1474520"/>
            <a:ext cx="7520940" cy="518457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fr-FR" dirty="0"/>
          </a:p>
          <a:p>
            <a:pPr algn="just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concertation avec 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l’ACNUSA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fr-FR" sz="1800" dirty="0" smtClean="0"/>
          </a:p>
          <a:p>
            <a:pPr algn="ctr"/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ropose</a:t>
            </a:r>
          </a:p>
          <a:p>
            <a:pPr algn="ctr"/>
            <a:endParaRPr lang="fr-FR" dirty="0" smtClean="0"/>
          </a:p>
          <a:p>
            <a:pPr algn="just">
              <a:buClr>
                <a:srgbClr val="E7790B"/>
              </a:buClr>
              <a:buFont typeface="Wingdings" panose="05000000000000000000" pitchFamily="2" charset="2"/>
              <a:buChar char="Ø"/>
            </a:pPr>
            <a:r>
              <a:rPr lang="fr-F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fr-F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</a:t>
            </a:r>
            <a:r>
              <a:rPr lang="fr-F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amendement </a:t>
            </a:r>
            <a:r>
              <a:rPr lang="fr-FR" dirty="0"/>
              <a:t>dans le cadre du </a:t>
            </a: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PLF 2013. </a:t>
            </a:r>
            <a:endParaRPr lang="fr-F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Clr>
                <a:srgbClr val="E7790B"/>
              </a:buClr>
            </a:pPr>
            <a:endParaRPr lang="fr-FR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Clr>
                <a:srgbClr val="E7790B"/>
              </a:buClr>
              <a:buFont typeface="Wingdings" panose="05000000000000000000" pitchFamily="2" charset="2"/>
              <a:buChar char="Ø"/>
            </a:pPr>
            <a:r>
              <a:rPr lang="fr-F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Doublement du montant maximum </a:t>
            </a:r>
            <a:r>
              <a:rPr lang="fr-FR" b="0" dirty="0" smtClean="0"/>
              <a:t>des </a:t>
            </a:r>
            <a:r>
              <a:rPr lang="fr-FR" b="0" dirty="0"/>
              <a:t>amendes aéroportuaires de </a:t>
            </a:r>
            <a:endParaRPr lang="fr-FR" b="0" dirty="0" smtClean="0"/>
          </a:p>
          <a:p>
            <a:pPr marL="0" indent="0" algn="just">
              <a:buClr>
                <a:srgbClr val="E7790B"/>
              </a:buClr>
            </a:pPr>
            <a:r>
              <a:rPr lang="fr-FR" sz="1800" dirty="0"/>
              <a:t> </a:t>
            </a:r>
            <a:r>
              <a:rPr lang="fr-FR" sz="1800" dirty="0" smtClean="0"/>
              <a:t>   </a:t>
            </a:r>
            <a:r>
              <a:rPr lang="fr-FR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20000 à 40000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</a:t>
            </a:r>
            <a:r>
              <a:rPr lang="fr-FR" dirty="0" smtClean="0"/>
              <a:t>spécifiquement en cas </a:t>
            </a:r>
            <a:r>
              <a:rPr lang="fr-FR" dirty="0"/>
              <a:t>de manquement aux restrictions des vols de nuit ou d’usage de </a:t>
            </a:r>
            <a:r>
              <a:rPr lang="fr-FR" dirty="0" smtClean="0"/>
              <a:t>certaines catégories d’avions </a:t>
            </a:r>
          </a:p>
          <a:p>
            <a:pPr algn="just">
              <a:buClr>
                <a:srgbClr val="E7790B"/>
              </a:buClr>
              <a:buFont typeface="Wingdings" panose="05000000000000000000" pitchFamily="2" charset="2"/>
              <a:buChar char="Ø"/>
            </a:pP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 </a:t>
            </a: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doublement du plafond </a:t>
            </a:r>
            <a:r>
              <a:rPr lang="fr-FR" b="0" dirty="0"/>
              <a:t>est effectif à compter </a:t>
            </a:r>
            <a:r>
              <a:rPr lang="fr-FR" dirty="0"/>
              <a:t>du </a:t>
            </a:r>
            <a:r>
              <a:rPr lang="fr-FR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fr-FR" sz="17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</a:t>
            </a:r>
            <a:r>
              <a:rPr lang="fr-FR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janvier 2014</a:t>
            </a:r>
            <a:r>
              <a:rPr lang="fr-FR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843808" y="1474520"/>
            <a:ext cx="4176464" cy="658336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b="1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fr-FR" sz="4400" b="1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ille </a:t>
            </a:r>
            <a:r>
              <a:rPr lang="fr-FR" b="1" dirty="0" smtClean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fr-FR" sz="4400" b="1" dirty="0" smtClean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6000" b="1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sz="4400" b="1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éroport</a:t>
            </a:r>
          </a:p>
        </p:txBody>
      </p:sp>
      <p:sp>
        <p:nvSpPr>
          <p:cNvPr id="5" name="Flèche vers le bas 4"/>
          <p:cNvSpPr/>
          <p:nvPr/>
        </p:nvSpPr>
        <p:spPr>
          <a:xfrm>
            <a:off x="4585783" y="2600908"/>
            <a:ext cx="199595" cy="216024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e bas 5"/>
          <p:cNvSpPr/>
          <p:nvPr/>
        </p:nvSpPr>
        <p:spPr>
          <a:xfrm>
            <a:off x="4618134" y="3246764"/>
            <a:ext cx="183166" cy="286888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bas 6"/>
          <p:cNvSpPr/>
          <p:nvPr/>
        </p:nvSpPr>
        <p:spPr>
          <a:xfrm>
            <a:off x="4618135" y="4059880"/>
            <a:ext cx="183165" cy="315472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275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75898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fr-FR" b="1" dirty="0" smtClean="0"/>
              <a:t>PREPARATION </a:t>
            </a:r>
            <a:r>
              <a:rPr lang="fr-FR" b="1" dirty="0"/>
              <a:t>DU COLLOQUE </a:t>
            </a:r>
            <a:r>
              <a:rPr lang="fr-FR" b="1" dirty="0" smtClean="0"/>
              <a:t>EUROPEEN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412776"/>
            <a:ext cx="7520940" cy="535270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endParaRPr lang="fr-FR" dirty="0" smtClean="0"/>
          </a:p>
          <a:p>
            <a:pPr algn="just"/>
            <a:endParaRPr lang="fr-FR" dirty="0"/>
          </a:p>
          <a:p>
            <a:pPr algn="just"/>
            <a:endParaRPr lang="fr-FR" dirty="0" smtClean="0"/>
          </a:p>
          <a:p>
            <a:pPr algn="just"/>
            <a:endParaRPr lang="fr-FR" dirty="0"/>
          </a:p>
          <a:p>
            <a:pPr algn="ctr"/>
            <a:r>
              <a:rPr lang="fr-FR" b="0" dirty="0"/>
              <a:t/>
            </a:r>
            <a:br>
              <a:rPr lang="fr-FR" b="0" dirty="0"/>
            </a:br>
            <a:r>
              <a:rPr lang="fr-FR" b="0" dirty="0"/>
              <a:t>p</a:t>
            </a:r>
            <a:r>
              <a:rPr lang="fr-FR" b="0" dirty="0" smtClean="0"/>
              <a:t>réparation </a:t>
            </a:r>
            <a:r>
              <a:rPr lang="fr-FR" b="0" dirty="0"/>
              <a:t>d’un colloque </a:t>
            </a:r>
            <a:r>
              <a:rPr lang="fr-FR" b="0" dirty="0" smtClean="0"/>
              <a:t>européen </a:t>
            </a:r>
            <a:r>
              <a:rPr lang="fr-FR" b="0" dirty="0">
                <a:latin typeface="Calibri" panose="020F0502020204030204" pitchFamily="34" charset="0"/>
                <a:cs typeface="Calibri" panose="020F0502020204030204" pitchFamily="34" charset="0"/>
              </a:rPr>
              <a:t>avec </a:t>
            </a:r>
            <a:r>
              <a:rPr lang="fr-FR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l’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ARC </a:t>
            </a:r>
            <a:r>
              <a:rPr lang="fr-FR" sz="1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FR" sz="1400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Airport</a:t>
            </a:r>
            <a:r>
              <a:rPr lang="fr-FR" sz="1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Regions</a:t>
            </a:r>
            <a:r>
              <a:rPr lang="fr-FR" sz="1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Conference</a:t>
            </a:r>
            <a:r>
              <a:rPr lang="fr-FR" sz="1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fr-FR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ctr"/>
            <a:endParaRPr lang="fr-FR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«Enjeux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contraintes et réalités du transport aérien en 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Europe»</a:t>
            </a:r>
          </a:p>
          <a:p>
            <a:pPr algn="ctr"/>
            <a:r>
              <a:rPr lang="fr-FR" dirty="0" smtClean="0"/>
              <a:t> </a:t>
            </a:r>
            <a:r>
              <a:rPr lang="fr-FR" b="0" dirty="0" smtClean="0"/>
              <a:t>Selon </a:t>
            </a:r>
            <a:r>
              <a:rPr lang="fr-FR" b="0" dirty="0"/>
              <a:t>une approche </a:t>
            </a:r>
            <a:r>
              <a:rPr lang="fr-FR" b="0" dirty="0" smtClean="0"/>
              <a:t>globale</a:t>
            </a:r>
            <a:endParaRPr lang="fr-FR" b="0" dirty="0"/>
          </a:p>
          <a:p>
            <a:pPr algn="ctr"/>
            <a:endParaRPr lang="fr-FR" b="0" dirty="0" smtClean="0"/>
          </a:p>
          <a:p>
            <a:pPr marL="1040130" lvl="5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1600" b="0" dirty="0"/>
              <a:t>L</a:t>
            </a:r>
            <a:r>
              <a:rPr lang="fr-FR" sz="1600" b="0" dirty="0" smtClean="0"/>
              <a:t>’économie </a:t>
            </a:r>
            <a:r>
              <a:rPr lang="fr-FR" sz="1600" b="0" dirty="0"/>
              <a:t>du secteur </a:t>
            </a:r>
            <a:r>
              <a:rPr lang="fr-FR" sz="1600" b="0" dirty="0" smtClean="0"/>
              <a:t>aérien</a:t>
            </a:r>
            <a:endParaRPr lang="fr-FR" sz="1600" b="0" dirty="0"/>
          </a:p>
          <a:p>
            <a:pPr marL="1040130" lvl="5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1600" b="0" dirty="0" smtClean="0"/>
              <a:t>La </a:t>
            </a:r>
            <a:r>
              <a:rPr lang="fr-FR" sz="1600" b="0" dirty="0"/>
              <a:t>concurrence internationale et de la nouvelle donne sur </a:t>
            </a:r>
            <a:r>
              <a:rPr lang="fr-FR" sz="1600" b="0" dirty="0" smtClean="0"/>
              <a:t>l’aérien</a:t>
            </a:r>
          </a:p>
          <a:p>
            <a:pPr marL="1040130" lvl="5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1600" b="0" dirty="0" smtClean="0"/>
              <a:t>La </a:t>
            </a:r>
            <a:r>
              <a:rPr lang="fr-FR" sz="1600" b="0" dirty="0"/>
              <a:t>compétition entre les aéroports et entre les compagnies </a:t>
            </a:r>
            <a:r>
              <a:rPr lang="fr-FR" sz="1600" b="0" dirty="0" smtClean="0"/>
              <a:t>aériennes</a:t>
            </a:r>
            <a:endParaRPr lang="fr-FR" sz="1600" b="0" dirty="0"/>
          </a:p>
          <a:p>
            <a:pPr marL="1040130" lvl="5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1600" b="0" dirty="0" smtClean="0"/>
              <a:t>Le positionnement </a:t>
            </a:r>
            <a:r>
              <a:rPr lang="fr-FR" sz="1600" b="0" dirty="0"/>
              <a:t>du parlement </a:t>
            </a:r>
            <a:r>
              <a:rPr lang="fr-FR" sz="1600" b="0" dirty="0" smtClean="0"/>
              <a:t>européen et </a:t>
            </a:r>
            <a:r>
              <a:rPr lang="fr-FR" sz="1600" dirty="0"/>
              <a:t>d</a:t>
            </a:r>
            <a:r>
              <a:rPr lang="fr-FR" sz="1600" b="0" dirty="0" smtClean="0"/>
              <a:t>e </a:t>
            </a:r>
            <a:r>
              <a:rPr lang="fr-FR" sz="1600" b="0" dirty="0"/>
              <a:t>la commission sur les enjeux de développement </a:t>
            </a:r>
            <a:r>
              <a:rPr lang="fr-FR" sz="1600" b="0" dirty="0" smtClean="0"/>
              <a:t>durable</a:t>
            </a:r>
          </a:p>
          <a:p>
            <a:pPr marL="1040130" lvl="5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1600" b="0" dirty="0" smtClean="0"/>
              <a:t>Transition énergétique</a:t>
            </a:r>
          </a:p>
          <a:p>
            <a:pPr marL="1040130" lvl="5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1600" b="0" dirty="0" smtClean="0"/>
              <a:t>Directive bruit-air</a:t>
            </a:r>
          </a:p>
          <a:p>
            <a:pPr marL="1040130" lvl="5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sz="1600" b="0" dirty="0" smtClean="0"/>
              <a:t>Vols </a:t>
            </a:r>
            <a:r>
              <a:rPr lang="fr-FR" sz="1600" b="0" dirty="0"/>
              <a:t>de nuit, etc.</a:t>
            </a:r>
          </a:p>
          <a:p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195736" y="1700808"/>
            <a:ext cx="5616624" cy="93610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fr-FR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ille </a:t>
            </a:r>
            <a:r>
              <a:rPr 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fr-FR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fr-FR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éroport - </a:t>
            </a:r>
            <a:r>
              <a:rPr lang="fr-FR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ARC</a:t>
            </a:r>
            <a:endParaRPr lang="fr-FR" sz="4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lèche vers le bas 4"/>
          <p:cNvSpPr/>
          <p:nvPr/>
        </p:nvSpPr>
        <p:spPr>
          <a:xfrm>
            <a:off x="4211960" y="3284984"/>
            <a:ext cx="720080" cy="288032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e bas 5"/>
          <p:cNvSpPr/>
          <p:nvPr/>
        </p:nvSpPr>
        <p:spPr>
          <a:xfrm>
            <a:off x="4445986" y="4221088"/>
            <a:ext cx="252028" cy="288032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1" y="5983844"/>
            <a:ext cx="745232" cy="65580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6049098"/>
            <a:ext cx="1368152" cy="590550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907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520940" cy="57606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36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2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AUDIENCE MINISTERIELLE</a:t>
            </a:r>
            <a:r>
              <a:rPr lang="fr-F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9542" y="2348880"/>
            <a:ext cx="7520940" cy="432048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b="0" dirty="0"/>
              <a:t>a</a:t>
            </a:r>
            <a:r>
              <a:rPr lang="fr-FR" b="0" dirty="0" smtClean="0"/>
              <a:t>uditionnée </a:t>
            </a:r>
            <a:r>
              <a:rPr lang="fr-FR" b="0" dirty="0"/>
              <a:t>en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octobre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</a:p>
          <a:p>
            <a:pPr algn="ctr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fr-FR" dirty="0" smtClean="0"/>
          </a:p>
          <a:p>
            <a:endParaRPr lang="fr-FR" dirty="0" smtClean="0"/>
          </a:p>
          <a:p>
            <a:pPr algn="ctr"/>
            <a:r>
              <a:rPr lang="fr-FR" dirty="0" smtClean="0"/>
              <a:t> la problématique aéroportuaire </a:t>
            </a:r>
          </a:p>
          <a:p>
            <a:pPr algn="ctr"/>
            <a:endParaRPr lang="fr-FR" dirty="0" smtClean="0"/>
          </a:p>
          <a:p>
            <a:pPr lvl="5">
              <a:buClr>
                <a:srgbClr val="E7790B"/>
              </a:buClr>
              <a:buFont typeface="Wingdings" panose="05000000000000000000" pitchFamily="2" charset="2"/>
              <a:buChar char="ü"/>
            </a:pPr>
            <a:r>
              <a:rPr lang="fr-FR" sz="2000" dirty="0" smtClean="0"/>
              <a:t>    Politique aéroportuaire</a:t>
            </a:r>
          </a:p>
          <a:p>
            <a:pPr lvl="5">
              <a:buClr>
                <a:srgbClr val="E7790B"/>
              </a:buClr>
              <a:buFont typeface="Wingdings" panose="05000000000000000000" pitchFamily="2" charset="2"/>
              <a:buChar char="ü"/>
            </a:pPr>
            <a:r>
              <a:rPr lang="fr-FR" sz="2000" dirty="0" smtClean="0"/>
              <a:t>    Notre-Dame-des-Landes</a:t>
            </a:r>
            <a:endParaRPr lang="fr-FR" sz="2000" dirty="0"/>
          </a:p>
          <a:p>
            <a:pPr lvl="5">
              <a:buClr>
                <a:srgbClr val="E7790B"/>
              </a:buClr>
              <a:buFont typeface="Wingdings" panose="05000000000000000000" pitchFamily="2" charset="2"/>
              <a:buChar char="ü"/>
            </a:pPr>
            <a:r>
              <a:rPr lang="fr-FR" sz="2000" dirty="0" smtClean="0"/>
              <a:t>    Vols de nuit</a:t>
            </a:r>
            <a:endParaRPr lang="fr-FR" sz="2000" dirty="0"/>
          </a:p>
          <a:p>
            <a:pPr lvl="5">
              <a:buClr>
                <a:srgbClr val="E7790B"/>
              </a:buClr>
              <a:buFont typeface="Wingdings" panose="05000000000000000000" pitchFamily="2" charset="2"/>
              <a:buChar char="ü"/>
            </a:pPr>
            <a:r>
              <a:rPr lang="fr-FR" sz="2000" dirty="0" smtClean="0"/>
              <a:t>    Dispositif d’aide aux riverains</a:t>
            </a:r>
          </a:p>
          <a:p>
            <a:pPr lvl="5">
              <a:buClr>
                <a:srgbClr val="E7790B"/>
              </a:buClr>
              <a:buFont typeface="Wingdings" panose="05000000000000000000" pitchFamily="2" charset="2"/>
              <a:buChar char="ü"/>
            </a:pPr>
            <a:r>
              <a:rPr lang="fr-FR" sz="2000" dirty="0" smtClean="0"/>
              <a:t>    Renouvellement urbain en zone C de PEB, etc. </a:t>
            </a:r>
          </a:p>
          <a:p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3203848" y="2996952"/>
            <a:ext cx="3096344" cy="64807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FREDERIC </a:t>
            </a: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CUVILLIER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200" b="1" dirty="0">
                <a:latin typeface="Calibri" panose="020F0502020204030204" pitchFamily="34" charset="0"/>
                <a:cs typeface="Calibri" panose="020F0502020204030204" pitchFamily="34" charset="0"/>
              </a:rPr>
              <a:t>MINISTRE DES TRANSPORTS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131840" y="1318532"/>
            <a:ext cx="3096344" cy="64807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ille </a:t>
            </a:r>
            <a:r>
              <a:rPr lang="fr-FR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éroport </a:t>
            </a:r>
          </a:p>
        </p:txBody>
      </p:sp>
      <p:sp>
        <p:nvSpPr>
          <p:cNvPr id="6" name="Flèche vers le bas 5"/>
          <p:cNvSpPr/>
          <p:nvPr/>
        </p:nvSpPr>
        <p:spPr>
          <a:xfrm>
            <a:off x="4499992" y="2708920"/>
            <a:ext cx="504056" cy="216024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bas 6"/>
          <p:cNvSpPr/>
          <p:nvPr/>
        </p:nvSpPr>
        <p:spPr>
          <a:xfrm>
            <a:off x="4553998" y="3789040"/>
            <a:ext cx="396044" cy="36004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vers le bas 7"/>
          <p:cNvSpPr/>
          <p:nvPr/>
        </p:nvSpPr>
        <p:spPr>
          <a:xfrm>
            <a:off x="4617005" y="4437112"/>
            <a:ext cx="270030" cy="288032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17268">
            <a:off x="1372315" y="2578008"/>
            <a:ext cx="1601924" cy="693872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5417">
            <a:off x="6876068" y="2098736"/>
            <a:ext cx="746282" cy="93610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6916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COMMUNICATION VILLE 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ET AEROPORT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052736"/>
            <a:ext cx="7520940" cy="550861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fr-FR" dirty="0" smtClean="0"/>
          </a:p>
          <a:p>
            <a:endParaRPr lang="fr-FR" dirty="0" smtClean="0"/>
          </a:p>
          <a:p>
            <a:pPr marL="0" indent="0"/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r-FR" dirty="0" smtClean="0"/>
              <a:t> Administration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r-FR" dirty="0"/>
              <a:t>C</a:t>
            </a:r>
            <a:r>
              <a:rPr lang="fr-FR" dirty="0" smtClean="0"/>
              <a:t>hangement </a:t>
            </a:r>
            <a:r>
              <a:rPr lang="fr-FR" dirty="0"/>
              <a:t>du nom de domaine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r-FR" dirty="0" smtClean="0"/>
              <a:t>Changement d’hébergeur (OVH)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dirty="0"/>
          </a:p>
          <a:p>
            <a:endParaRPr lang="fr-FR" dirty="0" smtClean="0"/>
          </a:p>
          <a:p>
            <a:pPr marL="285750" indent="-285750">
              <a:buClr>
                <a:srgbClr val="E7790B"/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 </a:t>
            </a:r>
            <a:r>
              <a:rPr lang="fr-FR" sz="1900" b="0" dirty="0" smtClean="0"/>
              <a:t> Nouveau format diffusé mensuellement </a:t>
            </a:r>
            <a:endParaRPr lang="fr-FR" sz="1900" b="0" dirty="0"/>
          </a:p>
          <a:p>
            <a:pPr>
              <a:buClr>
                <a:srgbClr val="E7790B"/>
              </a:buClr>
              <a:buFont typeface="Wingdings" panose="05000000000000000000" pitchFamily="2" charset="2"/>
              <a:buChar char="Ø"/>
            </a:pPr>
            <a:r>
              <a:rPr lang="fr-FR" sz="1900" b="0" dirty="0"/>
              <a:t>D</a:t>
            </a:r>
            <a:r>
              <a:rPr lang="fr-FR" sz="1900" b="0" dirty="0" smtClean="0"/>
              <a:t>éveloppement des fichiers de diffusion </a:t>
            </a:r>
            <a:r>
              <a:rPr lang="fr-FR" sz="1100" b="0" dirty="0"/>
              <a:t>(1043 adresses </a:t>
            </a:r>
            <a:r>
              <a:rPr lang="fr-FR" sz="1100" b="0" dirty="0" smtClean="0"/>
              <a:t>électroniques)</a:t>
            </a:r>
            <a:endParaRPr lang="fr-FR" sz="1100" dirty="0"/>
          </a:p>
          <a:p>
            <a:pPr marL="0" indent="0">
              <a:buClr>
                <a:srgbClr val="E7790B"/>
              </a:buClr>
            </a:pPr>
            <a:endParaRPr lang="fr-FR" sz="1900" b="0" dirty="0" smtClean="0"/>
          </a:p>
          <a:p>
            <a:pPr marL="0" indent="0"/>
            <a:endParaRPr lang="fr-FR" dirty="0"/>
          </a:p>
          <a:p>
            <a:endParaRPr lang="fr-FR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dirty="0" smtClean="0"/>
              <a:t> </a:t>
            </a:r>
            <a:r>
              <a:rPr lang="fr-FR" b="0" dirty="0" smtClean="0"/>
              <a:t>Hebdomadaire</a:t>
            </a:r>
            <a:endParaRPr lang="fr-FR" b="0" dirty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dirty="0"/>
              <a:t>Veille des questions écrites </a:t>
            </a:r>
            <a:r>
              <a:rPr lang="fr-FR" b="0" dirty="0"/>
              <a:t>déposées sur le Transport </a:t>
            </a:r>
            <a:r>
              <a:rPr lang="fr-FR" b="0" dirty="0" smtClean="0"/>
              <a:t>aérien à l’AN</a:t>
            </a:r>
            <a:endParaRPr lang="fr-FR" b="0" dirty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dirty="0"/>
              <a:t>Campagne d’adhésion 2013 </a:t>
            </a:r>
            <a:r>
              <a:rPr lang="fr-FR" b="0" dirty="0"/>
              <a:t>auprès </a:t>
            </a:r>
            <a:r>
              <a:rPr lang="fr-FR" dirty="0"/>
              <a:t> </a:t>
            </a:r>
            <a:r>
              <a:rPr lang="fr-FR" dirty="0" smtClean="0"/>
              <a:t>+  de </a:t>
            </a:r>
            <a:r>
              <a:rPr lang="fr-FR" dirty="0"/>
              <a:t>250 </a:t>
            </a:r>
            <a:r>
              <a:rPr lang="fr-FR" dirty="0" smtClean="0"/>
              <a:t>collectivités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FR" b="0" dirty="0"/>
              <a:t> </a:t>
            </a:r>
            <a:r>
              <a:rPr lang="fr-FR" dirty="0" smtClean="0"/>
              <a:t>Nouvelle annonce du répondeur</a:t>
            </a:r>
            <a:r>
              <a:rPr lang="fr-FR" b="0" dirty="0" smtClean="0"/>
              <a:t>            Ville &amp; Aéroport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483768" y="1412776"/>
            <a:ext cx="4032448" cy="43204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Site Internet 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3131840" y="3064408"/>
            <a:ext cx="2736304" cy="36004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Newsletter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491880" y="4441068"/>
            <a:ext cx="2016224" cy="36004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Revue de presse </a:t>
            </a:r>
          </a:p>
        </p:txBody>
      </p:sp>
      <p:sp>
        <p:nvSpPr>
          <p:cNvPr id="9" name="Flèche droite 8"/>
          <p:cNvSpPr/>
          <p:nvPr/>
        </p:nvSpPr>
        <p:spPr>
          <a:xfrm>
            <a:off x="3959368" y="6093296"/>
            <a:ext cx="360040" cy="117727"/>
          </a:xfrm>
          <a:prstGeom prst="right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27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1143000"/>
          </a:xfr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4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DISPOSITIF </a:t>
            </a:r>
            <a:r>
              <a:rPr lang="fr-FR" sz="4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D’AIDE AUX RIVERAINS </a:t>
            </a:r>
            <a:r>
              <a:rPr lang="fr-FR" sz="3600" b="1" dirty="0">
                <a:solidFill>
                  <a:srgbClr val="EC70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3600" b="1" dirty="0">
                <a:solidFill>
                  <a:srgbClr val="EC70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3100" b="1" dirty="0" smtClean="0">
                <a:solidFill>
                  <a:srgbClr val="EC70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100" b="1" dirty="0">
                <a:solidFill>
                  <a:srgbClr val="EC70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TAXE SUR LES NUISANCES SONORES AERIENNES</a:t>
            </a:r>
            <a:r>
              <a:rPr lang="fr-FR" sz="5400" dirty="0"/>
              <a:t/>
            </a:r>
            <a:br>
              <a:rPr lang="fr-FR" sz="5400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514" y="1710100"/>
            <a:ext cx="8229600" cy="489654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Clr>
                <a:schemeClr val="accent2"/>
              </a:buClr>
              <a:buNone/>
            </a:pPr>
            <a:endParaRPr lang="fr-FR" sz="800" dirty="0" smtClean="0"/>
          </a:p>
          <a:p>
            <a:pPr marL="0" indent="0" algn="ctr"/>
            <a:endParaRPr lang="fr-FR" sz="32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Clr>
                <a:schemeClr val="accent2"/>
              </a:buClr>
              <a:buNone/>
            </a:pPr>
            <a:endParaRPr lang="fr-F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Clr>
                <a:schemeClr val="accent2"/>
              </a:buClr>
              <a:buNone/>
            </a:pP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Clr>
                <a:schemeClr val="accent2"/>
              </a:buClr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Clr>
                <a:schemeClr val="accent2"/>
              </a:buClr>
            </a:pPr>
            <a:r>
              <a:rPr lang="fr-F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fr-FR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ctr"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fr-FR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chemeClr val="accent2"/>
              </a:buClr>
            </a:pPr>
            <a:endParaRPr lang="fr-FR" sz="2000" b="0" dirty="0"/>
          </a:p>
        </p:txBody>
      </p:sp>
      <p:sp>
        <p:nvSpPr>
          <p:cNvPr id="4" name="Flèche droite 3"/>
          <p:cNvSpPr/>
          <p:nvPr/>
        </p:nvSpPr>
        <p:spPr>
          <a:xfrm rot="5400000">
            <a:off x="4073025" y="2792428"/>
            <a:ext cx="388038" cy="309045"/>
          </a:xfrm>
          <a:prstGeom prst="right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 rot="5400000">
            <a:off x="791580" y="2636912"/>
            <a:ext cx="504056" cy="504056"/>
          </a:xfrm>
          <a:prstGeom prst="right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 rot="5400000">
            <a:off x="7704348" y="2541207"/>
            <a:ext cx="216024" cy="144016"/>
          </a:xfrm>
          <a:prstGeom prst="right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vers le bas 7"/>
          <p:cNvSpPr/>
          <p:nvPr/>
        </p:nvSpPr>
        <p:spPr>
          <a:xfrm>
            <a:off x="8044033" y="2242020"/>
            <a:ext cx="358722" cy="216024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2305066" y="1916832"/>
            <a:ext cx="4464496" cy="72008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Ville </a:t>
            </a:r>
            <a:r>
              <a:rPr lang="fr-FR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fr-FR" sz="44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Aéroport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403648" y="3429000"/>
            <a:ext cx="64807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C700A"/>
              </a:buClr>
              <a:buFont typeface="Wingdings" panose="05000000000000000000" pitchFamily="2" charset="2"/>
              <a:buChar char="ü"/>
            </a:pP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Auditionnée par les rapporteurs </a:t>
            </a:r>
            <a:endParaRPr lang="fr-F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EC700A"/>
              </a:buClr>
            </a:pP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mission CGEDD  -  </a:t>
            </a:r>
            <a:r>
              <a:rPr lang="fr-FR" b="1" dirty="0">
                <a:solidFill>
                  <a:srgbClr val="D163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 mai 2014</a:t>
            </a:r>
            <a:r>
              <a:rPr lang="fr-FR" b="1" dirty="0" smtClean="0">
                <a:solidFill>
                  <a:srgbClr val="D163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Clr>
                <a:srgbClr val="EC700A"/>
              </a:buClr>
            </a:pPr>
            <a:endParaRPr lang="fr-FR" sz="1400" b="1" dirty="0" smtClean="0">
              <a:solidFill>
                <a:srgbClr val="D1630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EC700A"/>
              </a:buClr>
            </a:pPr>
            <a:endParaRPr lang="fr-FR" sz="1400" b="1" dirty="0">
              <a:solidFill>
                <a:srgbClr val="D1630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EC700A"/>
              </a:buClr>
              <a:buFont typeface="Wingdings" panose="05000000000000000000" pitchFamily="2" charset="2"/>
              <a:buChar char="ü"/>
            </a:pP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Auditionnée auprès du Secrétariat </a:t>
            </a: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d’Etat </a:t>
            </a: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 Transports  -  </a:t>
            </a:r>
            <a:r>
              <a:rPr lang="fr-FR" sz="1600" b="1" dirty="0">
                <a:solidFill>
                  <a:srgbClr val="D163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(9 décembre 2014)</a:t>
            </a:r>
            <a:endParaRPr lang="fr-FR" sz="1600" b="1" dirty="0">
              <a:solidFill>
                <a:srgbClr val="D1630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042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030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sz="2200" b="1" dirty="0" smtClean="0"/>
              <a:t/>
            </a:r>
            <a:br>
              <a:rPr lang="fr-FR" sz="2200" b="1" dirty="0" smtClean="0"/>
            </a:br>
            <a:r>
              <a:rPr lang="fr-FR" sz="31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31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SITUATION CATASTROPHIQUE</a:t>
            </a:r>
            <a:r>
              <a:rPr lang="fr-FR" sz="31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31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31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7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ILE-DE-FRANCE</a:t>
            </a:r>
            <a:r>
              <a:rPr lang="fr-FR" sz="2200" b="1" dirty="0"/>
              <a:t/>
            </a:r>
            <a:br>
              <a:rPr lang="fr-FR" sz="2200" b="1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68052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fr-F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endParaRPr lang="fr-FR" dirty="0"/>
          </a:p>
          <a:p>
            <a:pPr marL="237744" lvl="2" indent="0" algn="just">
              <a:buNone/>
            </a:pPr>
            <a:endParaRPr lang="fr-FR" sz="1200" b="1" dirty="0" smtClean="0">
              <a:solidFill>
                <a:schemeClr val="accent2"/>
              </a:solidFill>
            </a:endParaRPr>
          </a:p>
          <a:p>
            <a:pPr marL="237744" lvl="2" indent="0" algn="just">
              <a:buNone/>
            </a:pPr>
            <a:endParaRPr lang="fr-FR" sz="3200" dirty="0"/>
          </a:p>
        </p:txBody>
      </p:sp>
      <p:sp>
        <p:nvSpPr>
          <p:cNvPr id="4" name="Flèche vers le bas 3"/>
          <p:cNvSpPr/>
          <p:nvPr/>
        </p:nvSpPr>
        <p:spPr>
          <a:xfrm>
            <a:off x="7452320" y="1677380"/>
            <a:ext cx="540060" cy="648072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202672" y="1556792"/>
            <a:ext cx="4464496" cy="72008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constat</a:t>
            </a:r>
            <a:endParaRPr lang="fr-FR" sz="44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99592" y="2924944"/>
            <a:ext cx="7488832" cy="2831544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16309"/>
              </a:buClr>
              <a:buFont typeface="Wingdings" panose="05000000000000000000" pitchFamily="2" charset="2"/>
              <a:buChar char="Ø"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Plafonnement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TNSA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8000 dossiers en souffrance = 106,5 millions  </a:t>
            </a:r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</a:t>
            </a:r>
          </a:p>
          <a:p>
            <a:pPr>
              <a:buClr>
                <a:srgbClr val="D16309"/>
              </a:buClr>
            </a:pPr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de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trésorerie attendue </a:t>
            </a:r>
            <a:r>
              <a:rPr lang="fr-F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(70 millions d’euros pour Roissy CDG / 36,5 millions d’euros pour Orly</a:t>
            </a:r>
            <a:r>
              <a:rPr lang="fr-F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Clr>
                <a:srgbClr val="D16309"/>
              </a:buClr>
            </a:pPr>
            <a:endParaRPr lang="fr-FR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Clr>
                <a:srgbClr val="D16309"/>
              </a:buClr>
              <a:buFont typeface="Wingdings" panose="05000000000000000000" pitchFamily="2" charset="2"/>
              <a:buChar char="Ø"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Révision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PGS</a:t>
            </a:r>
          </a:p>
          <a:p>
            <a:pPr>
              <a:buClr>
                <a:srgbClr val="D16309"/>
              </a:buClr>
            </a:pPr>
            <a:endParaRPr lang="fr-FR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Clr>
                <a:srgbClr val="D16309"/>
              </a:buClr>
              <a:buFont typeface="Wingdings" panose="05000000000000000000" pitchFamily="2" charset="2"/>
              <a:buChar char="Ø"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Abandon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 100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>
              <a:buClr>
                <a:srgbClr val="D16309"/>
              </a:buClr>
            </a:pPr>
            <a:endParaRPr lang="fr-FR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Clr>
                <a:srgbClr val="D16309"/>
              </a:buClr>
              <a:buFont typeface="Wingdings" panose="05000000000000000000" pitchFamily="2" charset="2"/>
              <a:buChar char="Ø"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Planification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l’aide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fr-F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remise en cause du droit à réparation pour </a:t>
            </a:r>
            <a:r>
              <a:rPr lang="fr-F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tous</a:t>
            </a:r>
          </a:p>
          <a:p>
            <a:pPr>
              <a:buClr>
                <a:srgbClr val="D16309"/>
              </a:buClr>
            </a:pPr>
            <a:endParaRPr lang="fr-FR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Clr>
                <a:srgbClr val="D16309"/>
              </a:buClr>
              <a:buFont typeface="Wingdings" panose="05000000000000000000" pitchFamily="2" charset="2"/>
              <a:buChar char="Ø"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Délais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d’attente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fr-F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à 3 </a:t>
            </a:r>
            <a:r>
              <a:rPr lang="fr-F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</a:t>
            </a:r>
          </a:p>
          <a:p>
            <a:pPr>
              <a:buClr>
                <a:srgbClr val="D16309"/>
              </a:buClr>
            </a:pPr>
            <a:endParaRPr lang="fr-FR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Clr>
                <a:srgbClr val="D16309"/>
              </a:buClr>
              <a:buFont typeface="Wingdings" panose="05000000000000000000" pitchFamily="2" charset="2"/>
              <a:buChar char="Ø"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Article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du PLFR 2014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fr-F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à 8 millions d’euros supplémentaires pour les recettes de TNSA des aéroports parisiens </a:t>
            </a:r>
          </a:p>
        </p:txBody>
      </p:sp>
    </p:spTree>
    <p:extLst>
      <p:ext uri="{BB962C8B-B14F-4D97-AF65-F5344CB8AC3E}">
        <p14:creationId xmlns:p14="http://schemas.microsoft.com/office/powerpoint/2010/main" val="281825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153" y="2060848"/>
            <a:ext cx="8229600" cy="453650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 algn="just"/>
            <a:endParaRPr lang="fr-FR" dirty="0"/>
          </a:p>
          <a:p>
            <a:pPr marL="0" indent="0">
              <a:buClr>
                <a:schemeClr val="accent2"/>
              </a:buClr>
            </a:pPr>
            <a:endParaRPr lang="fr-FR" dirty="0" smtClean="0"/>
          </a:p>
          <a:p>
            <a:pPr marL="0" indent="0" algn="ctr">
              <a:buNone/>
            </a:pPr>
            <a:endParaRPr lang="fr-FR" sz="4000" b="1" dirty="0" smtClean="0">
              <a:solidFill>
                <a:srgbClr val="F0720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827584" y="1802576"/>
            <a:ext cx="7488832" cy="1201878"/>
          </a:xfrm>
          <a:prstGeom prst="round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fr-FR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</a:t>
            </a: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remise à plat du dispositif </a:t>
            </a:r>
            <a:r>
              <a:rPr lang="fr-F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fr-F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au-delà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mission du 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CGEDD</a:t>
            </a:r>
            <a:r>
              <a:rPr lang="fr-FR" sz="4400" dirty="0"/>
              <a:t> </a:t>
            </a:r>
            <a:endParaRPr lang="fr-FR" sz="44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75008"/>
          </a:xfrm>
          <a:ln>
            <a:solidFill>
              <a:schemeClr val="bg1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5300" b="1" dirty="0" smtClean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fr-FR" sz="4000" b="1" dirty="0" smtClean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ille</a:t>
            </a:r>
            <a:r>
              <a:rPr lang="fr-FR" sz="4900" b="1" dirty="0" smtClean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200" b="1" dirty="0" smtClean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fr-FR" sz="4900" b="1" dirty="0" smtClean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</a:t>
            </a:r>
            <a:r>
              <a:rPr lang="fr-FR" sz="3600" b="1" dirty="0" smtClean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éroport</a:t>
            </a:r>
            <a:r>
              <a:rPr lang="fr-FR" sz="4900" b="1" dirty="0" smtClean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propose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5" name="Flèche vers le bas 4"/>
          <p:cNvSpPr/>
          <p:nvPr/>
        </p:nvSpPr>
        <p:spPr>
          <a:xfrm>
            <a:off x="4175956" y="1484784"/>
            <a:ext cx="288032" cy="288032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Flèche vers le bas 5"/>
          <p:cNvSpPr/>
          <p:nvPr/>
        </p:nvSpPr>
        <p:spPr>
          <a:xfrm>
            <a:off x="4223106" y="3066427"/>
            <a:ext cx="252028" cy="367542"/>
          </a:xfrm>
          <a:prstGeom prst="downArrow">
            <a:avLst/>
          </a:prstGeom>
          <a:solidFill>
            <a:srgbClr val="D1630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827584" y="3501008"/>
            <a:ext cx="7488832" cy="2862322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perspectiveRight"/>
            <a:lightRig rig="threePt" dir="t"/>
          </a:scene3d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EC700A"/>
              </a:buClr>
              <a:buSzPct val="120000"/>
              <a:buFont typeface="Wingdings" panose="05000000000000000000" pitchFamily="2" charset="2"/>
              <a:buChar char="Ø"/>
            </a:pPr>
            <a:r>
              <a:rPr lang="fr-FR" b="1" dirty="0" smtClean="0"/>
              <a:t>Evaluation </a:t>
            </a:r>
            <a:r>
              <a:rPr lang="fr-FR" b="1" dirty="0"/>
              <a:t>de la qualité de l’environnement sonore une fois les travaux effectués</a:t>
            </a:r>
          </a:p>
          <a:p>
            <a:pPr marL="285750" indent="-285750">
              <a:buClr>
                <a:srgbClr val="EC700A"/>
              </a:buClr>
              <a:buSzPct val="120000"/>
              <a:buFont typeface="Wingdings" panose="05000000000000000000" pitchFamily="2" charset="2"/>
              <a:buChar char="Ø"/>
            </a:pPr>
            <a:r>
              <a:rPr lang="fr-FR" b="1" dirty="0" smtClean="0"/>
              <a:t>Simplification </a:t>
            </a:r>
            <a:r>
              <a:rPr lang="fr-FR" b="1" dirty="0"/>
              <a:t>du dispositif d’aide aux riverains au niveau de son financement et de sa gestion -&gt; élargissement de la contribution TNSA aux gestionnaires d’aéroports/ couplage isolation phonique/thermique + communauté aéroportuaire gestionnaire</a:t>
            </a:r>
          </a:p>
          <a:p>
            <a:pPr marL="285750" indent="-285750">
              <a:buClr>
                <a:srgbClr val="EC700A"/>
              </a:buClr>
              <a:buSzPct val="120000"/>
              <a:buFont typeface="Wingdings" panose="05000000000000000000" pitchFamily="2" charset="2"/>
              <a:buChar char="Ø"/>
            </a:pPr>
            <a:r>
              <a:rPr lang="fr-FR" b="1" dirty="0" smtClean="0"/>
              <a:t>Mesures </a:t>
            </a:r>
            <a:r>
              <a:rPr lang="fr-FR" b="1" dirty="0"/>
              <a:t>volontaristes visant à accélérer l’insonorisation des 70000 logements à insonoriser dans les PGS</a:t>
            </a:r>
          </a:p>
          <a:p>
            <a:pPr marL="285750" indent="-285750">
              <a:buClr>
                <a:srgbClr val="EC700A"/>
              </a:buClr>
              <a:buSzPct val="120000"/>
              <a:buFont typeface="Wingdings" panose="05000000000000000000" pitchFamily="2" charset="2"/>
              <a:buChar char="Ø"/>
            </a:pPr>
            <a:r>
              <a:rPr lang="fr-FR" b="1" dirty="0" smtClean="0"/>
              <a:t>Fusionner </a:t>
            </a:r>
            <a:r>
              <a:rPr lang="fr-FR" b="1" dirty="0"/>
              <a:t>les zonages PEB et PGS</a:t>
            </a:r>
          </a:p>
          <a:p>
            <a:pPr marL="285750" indent="-285750">
              <a:buClr>
                <a:srgbClr val="EC700A"/>
              </a:buClr>
              <a:buSzPct val="120000"/>
              <a:buFont typeface="Wingdings" panose="05000000000000000000" pitchFamily="2" charset="2"/>
              <a:buChar char="Ø"/>
            </a:pPr>
            <a:r>
              <a:rPr lang="fr-FR" b="1" dirty="0" smtClean="0"/>
              <a:t>Supprimer </a:t>
            </a:r>
            <a:r>
              <a:rPr lang="fr-FR" b="1" dirty="0"/>
              <a:t>la règle </a:t>
            </a:r>
            <a:r>
              <a:rPr lang="fr-FR" b="1" dirty="0" smtClean="0"/>
              <a:t>d’antériorité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80210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7500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RENOUVELLEMENT URBAIN</a:t>
            </a:r>
            <a:b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ZONE </a:t>
            </a: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DES PEB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fr-FR" sz="2200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fr-FR" sz="2200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fr-FR" sz="22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lèche vers le bas 3"/>
          <p:cNvSpPr/>
          <p:nvPr/>
        </p:nvSpPr>
        <p:spPr>
          <a:xfrm>
            <a:off x="4268254" y="2211734"/>
            <a:ext cx="216024" cy="13943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 rot="2834190">
            <a:off x="467776" y="5482974"/>
            <a:ext cx="288032" cy="216024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1810981" y="1576772"/>
            <a:ext cx="5130570" cy="52008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ille </a:t>
            </a:r>
            <a:r>
              <a:rPr lang="fr-FR" sz="14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éroport 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réaffirme ses propositions </a:t>
            </a:r>
            <a:endParaRPr lang="fr-FR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55576" y="2420888"/>
            <a:ext cx="7632848" cy="3170099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1400" b="1" dirty="0"/>
              <a:t>Présidence de l’atelier « Construire mieux, construire plus autour des aéroports ? »</a:t>
            </a:r>
          </a:p>
          <a:p>
            <a:pPr>
              <a:buClr>
                <a:srgbClr val="0070C0"/>
              </a:buClr>
            </a:pPr>
            <a:endParaRPr lang="fr-FR" sz="1000" b="1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1400" b="1" dirty="0"/>
              <a:t>Comment l’on peut, dans le plan-masse, dans les formes urbaines, dans la construction elle-même faire en sorte que l’exposition au bruit des populations soit plus supportable ? </a:t>
            </a:r>
            <a:endParaRPr lang="fr-FR" sz="1400" b="1" dirty="0" smtClean="0"/>
          </a:p>
          <a:p>
            <a:pPr>
              <a:buClr>
                <a:srgbClr val="0070C0"/>
              </a:buClr>
            </a:pPr>
            <a:endParaRPr lang="fr-FR" sz="1000" b="1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1400" b="1" dirty="0"/>
              <a:t>Travail commun Elus et Acousticiens</a:t>
            </a:r>
          </a:p>
          <a:p>
            <a:pPr>
              <a:buClr>
                <a:srgbClr val="0070C0"/>
              </a:buClr>
            </a:pPr>
            <a:endParaRPr lang="fr-FR" sz="1000" b="1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1400" b="1" dirty="0" smtClean="0"/>
              <a:t>Insuffisances </a:t>
            </a:r>
            <a:r>
              <a:rPr lang="fr-FR" sz="1400" b="1" dirty="0"/>
              <a:t>et double </a:t>
            </a:r>
            <a:r>
              <a:rPr lang="fr-FR" sz="1400" b="1" dirty="0" err="1"/>
              <a:t>inéquité</a:t>
            </a:r>
            <a:r>
              <a:rPr lang="fr-FR" sz="1400" b="1" dirty="0"/>
              <a:t> de l’article 166 de la loi ALUR – Renouvellement urbain autorisé dans le cadre des communes en </a:t>
            </a:r>
            <a:r>
              <a:rPr lang="fr-FR" sz="1400" b="1" dirty="0" smtClean="0"/>
              <a:t>CDT</a:t>
            </a:r>
          </a:p>
          <a:p>
            <a:pPr>
              <a:buClr>
                <a:srgbClr val="0070C0"/>
              </a:buClr>
            </a:pPr>
            <a:endParaRPr lang="fr-FR" sz="1000" b="1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1400" b="1" dirty="0" smtClean="0"/>
              <a:t>Quid </a:t>
            </a:r>
            <a:r>
              <a:rPr lang="fr-FR" sz="1400" b="1" dirty="0"/>
              <a:t>des communes IDF hors CDT et touchées par la contrainte du </a:t>
            </a:r>
            <a:r>
              <a:rPr lang="fr-FR" sz="1400" b="1" dirty="0" smtClean="0"/>
              <a:t>PEB</a:t>
            </a:r>
          </a:p>
          <a:p>
            <a:pPr>
              <a:buClr>
                <a:srgbClr val="0070C0"/>
              </a:buClr>
            </a:pPr>
            <a:endParaRPr lang="fr-FR" sz="1000" b="1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1400" b="1" dirty="0" smtClean="0"/>
              <a:t>Quid </a:t>
            </a:r>
            <a:r>
              <a:rPr lang="fr-FR" sz="1400" b="1" dirty="0"/>
              <a:t>du renouvellement urbain en zone C des PEB des grands aéroports régionaux ? </a:t>
            </a:r>
          </a:p>
          <a:p>
            <a:pPr>
              <a:buClr>
                <a:srgbClr val="0070C0"/>
              </a:buClr>
            </a:pPr>
            <a:endParaRPr lang="fr-FR" sz="1000" b="1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r-FR" sz="1400" b="1" dirty="0" smtClean="0"/>
              <a:t>Nécessité </a:t>
            </a:r>
            <a:r>
              <a:rPr lang="fr-FR" sz="1400" b="1" dirty="0"/>
              <a:t>d’instaurer un assouplissement raisonnable en zone C des PEB des aéroports </a:t>
            </a:r>
            <a:r>
              <a:rPr lang="fr-FR" sz="1400" b="1" dirty="0" err="1"/>
              <a:t>acnusés</a:t>
            </a:r>
            <a:r>
              <a:rPr lang="fr-FR" sz="1400" b="1" dirty="0"/>
              <a:t>, dans les secteurs de renouvellement urbain visés au 5°) de l’article L.147-5</a:t>
            </a:r>
            <a:r>
              <a:rPr lang="fr-FR" sz="1400" b="1" dirty="0" smtClean="0"/>
              <a:t>.</a:t>
            </a:r>
            <a:endParaRPr lang="fr-FR" sz="1400" b="1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971600" y="5582946"/>
            <a:ext cx="7632848" cy="916348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Clr>
                <a:srgbClr val="0070C0"/>
              </a:buClr>
            </a:pPr>
            <a:r>
              <a:rPr lang="fr-FR" b="1" dirty="0" smtClean="0"/>
              <a:t>OBJECTIF </a:t>
            </a:r>
            <a:r>
              <a:rPr lang="fr-FR" dirty="0" smtClean="0"/>
              <a:t>: </a:t>
            </a:r>
            <a:r>
              <a:rPr lang="fr-FR" dirty="0"/>
              <a:t>pas d’extensions urbaines ou un objectif quantitatif de production de logement mais autoriser juridiquement des programmes qui n’entraînent pas d’augmentation significative de la population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455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191032"/>
          </a:xfrm>
          <a:ln>
            <a:solidFill>
              <a:schemeClr val="bg1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sz="4400" b="1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4400" b="1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5300" b="1" dirty="0" smtClean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ETUDE</a:t>
            </a:r>
            <a:r>
              <a:rPr lang="fr-FR" sz="4400" b="1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4400" b="1" dirty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fr-FR" sz="2000" b="1" dirty="0" smtClean="0">
                <a:solidFill>
                  <a:srgbClr val="F072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fr-F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EVALUATION </a:t>
            </a:r>
            <a:r>
              <a:rPr lang="fr-F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IMPACTS </a:t>
            </a:r>
            <a:r>
              <a:rPr lang="fr-F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PLATES-FORMES AEROPORTUAIRES »</a:t>
            </a:r>
            <a:r>
              <a:rPr lang="fr-F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200" dirty="0" smtClean="0">
                <a:solidFill>
                  <a:srgbClr val="002060"/>
                </a:solidFill>
              </a:rPr>
              <a:t/>
            </a:r>
            <a:br>
              <a:rPr lang="fr-FR" sz="2200" dirty="0" smtClean="0">
                <a:solidFill>
                  <a:srgbClr val="002060"/>
                </a:solidFill>
              </a:rPr>
            </a:br>
            <a:endParaRPr lang="fr-FR" sz="1800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7183" y="1916832"/>
            <a:ext cx="7520940" cy="417646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899592" y="1874560"/>
            <a:ext cx="7344816" cy="720080"/>
          </a:xfrm>
          <a:prstGeom prst="ellipse">
            <a:avLst/>
          </a:prstGeom>
          <a:ln w="3175">
            <a:solidFill>
              <a:schemeClr val="bg1">
                <a:lumMod val="9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EVALUATION </a:t>
            </a:r>
            <a:r>
              <a:rPr lang="fr-F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IMPACTS DES PLATES-FORMES </a:t>
            </a:r>
            <a:r>
              <a:rPr lang="fr-F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AEROPORTUAIRES</a:t>
            </a:r>
            <a:r>
              <a:rPr lang="fr-F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</a:t>
            </a:r>
            <a:endParaRPr lang="fr-FR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sz="800" b="1" i="1" dirty="0"/>
              <a:t>Dépréciation immobilière, mobilité résidentielle et inégalité environnementale. </a:t>
            </a:r>
            <a:endParaRPr lang="fr-FR" sz="800" b="1" i="1" dirty="0" smtClean="0"/>
          </a:p>
          <a:p>
            <a:pPr algn="ctr"/>
            <a:r>
              <a:rPr lang="fr-FR" sz="1050" b="1" i="1" dirty="0" smtClean="0"/>
              <a:t>Le </a:t>
            </a:r>
            <a:r>
              <a:rPr lang="fr-FR" sz="1050" b="1" i="1" dirty="0"/>
              <a:t>cas de Paris-CDG, </a:t>
            </a:r>
            <a:r>
              <a:rPr lang="fr-FR" sz="1200" b="1" i="1" dirty="0"/>
              <a:t>Paris-Orly, Lyon-Saint-Exupéry et Toulouse-Blagnac</a:t>
            </a:r>
            <a:endParaRPr lang="fr-FR" sz="1200" dirty="0"/>
          </a:p>
        </p:txBody>
      </p:sp>
      <p:sp>
        <p:nvSpPr>
          <p:cNvPr id="7" name="ZoneTexte 6"/>
          <p:cNvSpPr txBox="1"/>
          <p:nvPr/>
        </p:nvSpPr>
        <p:spPr>
          <a:xfrm>
            <a:off x="1115616" y="3429000"/>
            <a:ext cx="6984776" cy="255454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275" endPos="40000" dist="1016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ORGANISE UNE TABLE-RONDE LE 7 OCTOBRE 2014 À L’ASSEMBLÉE NATIONALE</a:t>
            </a:r>
            <a:r>
              <a:rPr lang="fr-F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fr-FR" sz="1400" dirty="0" smtClean="0">
                <a:solidFill>
                  <a:srgbClr val="002060"/>
                </a:solidFill>
              </a:rPr>
              <a:t> </a:t>
            </a:r>
          </a:p>
          <a:p>
            <a:pPr marL="285750" indent="-285750">
              <a:buClr>
                <a:srgbClr val="F0720A"/>
              </a:buClr>
              <a:buFont typeface="Wingdings" panose="05000000000000000000" pitchFamily="2" charset="2"/>
              <a:buChar char="Ø"/>
            </a:pPr>
            <a:r>
              <a:rPr lang="fr-FR" sz="1200" b="1" dirty="0" smtClean="0"/>
              <a:t>Le </a:t>
            </a:r>
            <a:r>
              <a:rPr lang="fr-FR" sz="1200" b="1" dirty="0"/>
              <a:t>coût social du transport aérien est réel à partir d’un indice </a:t>
            </a:r>
            <a:r>
              <a:rPr lang="fr-FR" sz="1200" b="1" dirty="0" err="1"/>
              <a:t>Lden</a:t>
            </a:r>
            <a:r>
              <a:rPr lang="fr-FR" sz="1200" b="1" dirty="0"/>
              <a:t> 55 en zone C de PEB. </a:t>
            </a:r>
          </a:p>
          <a:p>
            <a:pPr>
              <a:buClr>
                <a:srgbClr val="F0720A"/>
              </a:buClr>
            </a:pPr>
            <a:r>
              <a:rPr lang="fr-FR" sz="1200" b="1" dirty="0"/>
              <a:t> </a:t>
            </a:r>
          </a:p>
          <a:p>
            <a:pPr marL="285750" indent="-285750">
              <a:buClr>
                <a:srgbClr val="F0720A"/>
              </a:buClr>
              <a:buFont typeface="Wingdings" panose="05000000000000000000" pitchFamily="2" charset="2"/>
              <a:buChar char="Ø"/>
            </a:pPr>
            <a:r>
              <a:rPr lang="fr-FR" sz="1200" b="1" dirty="0"/>
              <a:t>L’étude souligne la disparité des situations et un impact social et environnemental plus marqué en Ile de France autour des aéroports parisiens. </a:t>
            </a:r>
          </a:p>
          <a:p>
            <a:pPr>
              <a:buClr>
                <a:srgbClr val="F0720A"/>
              </a:buClr>
            </a:pPr>
            <a:r>
              <a:rPr lang="fr-FR" sz="1200" b="1" dirty="0"/>
              <a:t> </a:t>
            </a:r>
          </a:p>
          <a:p>
            <a:pPr marL="285750" indent="-285750">
              <a:buClr>
                <a:srgbClr val="F0720A"/>
              </a:buClr>
              <a:buFont typeface="Wingdings" panose="05000000000000000000" pitchFamily="2" charset="2"/>
              <a:buChar char="Ø"/>
            </a:pPr>
            <a:r>
              <a:rPr lang="fr-FR" sz="1200" b="1" dirty="0"/>
              <a:t>Elle demande la création d’Observatoires indépendants des valeurs immobilières et des parcours résidentiels autour des aéroports parisiens et des grands aéroports régionaux</a:t>
            </a:r>
          </a:p>
          <a:p>
            <a:pPr>
              <a:buClr>
                <a:srgbClr val="F0720A"/>
              </a:buClr>
            </a:pPr>
            <a:r>
              <a:rPr lang="fr-FR" sz="1200" b="1" dirty="0"/>
              <a:t> </a:t>
            </a:r>
          </a:p>
          <a:p>
            <a:pPr marL="285750" indent="-285750">
              <a:buClr>
                <a:srgbClr val="F0720A"/>
              </a:buClr>
              <a:buFont typeface="Wingdings" panose="05000000000000000000" pitchFamily="2" charset="2"/>
              <a:buChar char="Ø"/>
            </a:pPr>
            <a:r>
              <a:rPr lang="fr-FR" sz="1200" b="1" dirty="0"/>
              <a:t>Soutenance de thèse programmée en juin 2015 – V&amp;A membre du jury de thèse</a:t>
            </a:r>
          </a:p>
          <a:p>
            <a:pPr>
              <a:buClr>
                <a:srgbClr val="F0720A"/>
              </a:buClr>
            </a:pPr>
            <a:endParaRPr lang="fr-FR" sz="1000" b="1" dirty="0"/>
          </a:p>
          <a:p>
            <a:pPr marL="285750" indent="-285750">
              <a:buClr>
                <a:srgbClr val="F0720A"/>
              </a:buClr>
              <a:buFont typeface="Wingdings" panose="05000000000000000000" pitchFamily="2" charset="2"/>
              <a:buChar char="Ø"/>
            </a:pPr>
            <a:r>
              <a:rPr lang="fr-FR" sz="1200" b="1" dirty="0"/>
              <a:t>Diffusion de l’étude à l’ensemble des acteurs du transport aérien et aux ministères </a:t>
            </a:r>
            <a:r>
              <a:rPr lang="fr-FR" sz="1200" b="1" dirty="0" smtClean="0"/>
              <a:t>concernés</a:t>
            </a:r>
            <a:endParaRPr lang="fr-FR" sz="12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3097361" y="2708920"/>
            <a:ext cx="3024336" cy="369332"/>
          </a:xfrm>
          <a:prstGeom prst="rect">
            <a:avLst/>
          </a:prstGeom>
          <a:ln w="635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6F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Ville &amp; Aéroport organise</a:t>
            </a:r>
            <a:endParaRPr lang="fr-FR" b="1" dirty="0">
              <a:solidFill>
                <a:srgbClr val="006FD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lèche vers le bas 3"/>
          <p:cNvSpPr/>
          <p:nvPr/>
        </p:nvSpPr>
        <p:spPr>
          <a:xfrm>
            <a:off x="4449505" y="3185904"/>
            <a:ext cx="263278" cy="24309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369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030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ETUDE  EPIDEMIOLOGIQUE  DEBATS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556792"/>
            <a:ext cx="7520940" cy="506467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fr-FR" sz="1100" dirty="0"/>
          </a:p>
          <a:p>
            <a:pPr algn="ctr"/>
            <a:endParaRPr lang="fr-FR" sz="48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fr-FR" dirty="0"/>
          </a:p>
          <a:p>
            <a:pPr algn="ctr"/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ttire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l’attention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 </a:t>
            </a: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Ministre de la 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Santé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 </a:t>
            </a:r>
          </a:p>
          <a:p>
            <a:pPr lvl="4">
              <a:buFont typeface="Wingdings" panose="05000000000000000000" pitchFamily="2" charset="2"/>
              <a:buChar char="q"/>
            </a:pPr>
            <a:r>
              <a:rPr lang="fr-FR" dirty="0" smtClean="0"/>
              <a:t>     Sur </a:t>
            </a:r>
            <a:r>
              <a:rPr lang="fr-FR" dirty="0"/>
              <a:t>la nécessité d’apporter </a:t>
            </a:r>
            <a:r>
              <a:rPr lang="fr-FR" sz="1800" b="1" dirty="0" smtClean="0"/>
              <a:t>les financements </a:t>
            </a:r>
            <a:r>
              <a:rPr lang="fr-FR" sz="1800" b="1" dirty="0"/>
              <a:t>nécessaires </a:t>
            </a:r>
            <a:endParaRPr lang="fr-FR" sz="1800" b="1" dirty="0" smtClean="0"/>
          </a:p>
          <a:p>
            <a:pPr marL="685800" lvl="4" indent="0">
              <a:buNone/>
            </a:pPr>
            <a:r>
              <a:rPr lang="fr-FR" dirty="0" smtClean="0"/>
              <a:t>à </a:t>
            </a:r>
            <a:r>
              <a:rPr lang="fr-FR" dirty="0"/>
              <a:t>la </a:t>
            </a:r>
            <a:r>
              <a:rPr lang="fr-FR" dirty="0" smtClean="0"/>
              <a:t>réalisation de l’étude </a:t>
            </a:r>
          </a:p>
          <a:p>
            <a:pPr marL="516636" lvl="4" indent="0" algn="just">
              <a:buNone/>
            </a:pPr>
            <a:endParaRPr lang="fr-FR" dirty="0" smtClean="0"/>
          </a:p>
          <a:p>
            <a:pPr lvl="4" algn="just">
              <a:buFont typeface="Wingdings" panose="05000000000000000000" pitchFamily="2" charset="2"/>
              <a:buChar char="q"/>
            </a:pPr>
            <a:r>
              <a:rPr lang="fr-FR" dirty="0" smtClean="0"/>
              <a:t>     Rappelle </a:t>
            </a:r>
            <a:r>
              <a:rPr lang="fr-FR" sz="1800" b="1" dirty="0"/>
              <a:t>le retard de la </a:t>
            </a:r>
            <a:r>
              <a:rPr lang="fr-FR" sz="1800" b="1" dirty="0" smtClean="0"/>
              <a:t>France </a:t>
            </a:r>
            <a:r>
              <a:rPr lang="fr-FR" dirty="0" smtClean="0"/>
              <a:t>sur l’</a:t>
            </a:r>
            <a:r>
              <a:rPr lang="fr-FR" dirty="0"/>
              <a:t>é</a:t>
            </a:r>
            <a:r>
              <a:rPr lang="fr-FR" dirty="0" smtClean="0"/>
              <a:t>valuation de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l’impact sanitaire</a:t>
            </a:r>
            <a:r>
              <a:rPr lang="fr-FR" dirty="0" smtClean="0"/>
              <a:t>   lié au bruit des avions </a:t>
            </a:r>
          </a:p>
          <a:p>
            <a:pPr lvl="4" algn="just">
              <a:buFont typeface="Wingdings" panose="05000000000000000000" pitchFamily="2" charset="2"/>
              <a:buChar char="q"/>
            </a:pPr>
            <a:endParaRPr lang="fr-FR" dirty="0"/>
          </a:p>
          <a:p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>
            <a:off x="4283968" y="4329100"/>
            <a:ext cx="432048" cy="540060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vers le bas 4"/>
          <p:cNvSpPr/>
          <p:nvPr/>
        </p:nvSpPr>
        <p:spPr>
          <a:xfrm>
            <a:off x="4283968" y="2852936"/>
            <a:ext cx="432048" cy="792088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1835696" y="1789968"/>
            <a:ext cx="5472608" cy="84694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fr-FR" sz="44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ille 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fr-FR" sz="44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6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sz="44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éroport </a:t>
            </a:r>
          </a:p>
        </p:txBody>
      </p:sp>
    </p:spTree>
    <p:extLst>
      <p:ext uri="{BB962C8B-B14F-4D97-AF65-F5344CB8AC3E}">
        <p14:creationId xmlns:p14="http://schemas.microsoft.com/office/powerpoint/2010/main" val="425655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493456" cy="111902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ETUDE</a:t>
            </a:r>
            <a:r>
              <a:rPr lang="fr-FR" sz="4900" b="1" dirty="0" smtClean="0"/>
              <a:t>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(Université de Cergy-Pontoise)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83538" y="1700808"/>
            <a:ext cx="7520940" cy="504056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Dépréciation immobilière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fr-FR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obilité résidentielle et inégalité environnementale </a:t>
            </a:r>
          </a:p>
          <a:p>
            <a:pPr algn="ctr"/>
            <a:r>
              <a:rPr lang="fr-FR" sz="1800" dirty="0" smtClean="0">
                <a:solidFill>
                  <a:srgbClr val="D16309"/>
                </a:solidFill>
              </a:rPr>
              <a:t>le cas de </a:t>
            </a:r>
          </a:p>
          <a:p>
            <a:pPr algn="ctr"/>
            <a:endParaRPr lang="fr-FR" sz="1800" dirty="0" smtClean="0"/>
          </a:p>
          <a:p>
            <a:pPr algn="just"/>
            <a:endParaRPr lang="fr-FR" dirty="0"/>
          </a:p>
          <a:p>
            <a:pPr algn="just"/>
            <a:endParaRPr lang="fr-FR" dirty="0" smtClean="0"/>
          </a:p>
          <a:p>
            <a:pPr algn="just"/>
            <a:endParaRPr lang="fr-FR" dirty="0"/>
          </a:p>
          <a:p>
            <a:pPr algn="just">
              <a:buFont typeface="Wingdings" panose="05000000000000000000" pitchFamily="2" charset="2"/>
              <a:buChar char="ü"/>
            </a:pPr>
            <a:endParaRPr lang="fr-FR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dirty="0" smtClean="0"/>
              <a:t>Ville </a:t>
            </a:r>
            <a:r>
              <a:rPr lang="fr-FR" dirty="0"/>
              <a:t>et Aéroport note la finalisation de l’étude en 2013 et la soutenance de la </a:t>
            </a:r>
            <a:r>
              <a:rPr lang="fr-FR" dirty="0" smtClean="0"/>
              <a:t>thèse</a:t>
            </a:r>
          </a:p>
          <a:p>
            <a:pPr algn="just"/>
            <a:r>
              <a:rPr lang="fr-FR" dirty="0" smtClean="0"/>
              <a:t>       de </a:t>
            </a:r>
            <a:r>
              <a:rPr lang="fr-FR" dirty="0"/>
              <a:t>Melle </a:t>
            </a:r>
            <a:r>
              <a:rPr lang="fr-FR" dirty="0" err="1"/>
              <a:t>Sedoarisoa</a:t>
            </a:r>
            <a:r>
              <a:rPr lang="fr-FR" dirty="0"/>
              <a:t> </a:t>
            </a:r>
            <a:r>
              <a:rPr lang="fr-FR" dirty="0" smtClean="0"/>
              <a:t>programmée </a:t>
            </a:r>
            <a:r>
              <a:rPr lang="fr-FR" dirty="0"/>
              <a:t> </a:t>
            </a:r>
            <a:r>
              <a:rPr lang="fr-FR" dirty="0" smtClean="0"/>
              <a:t>durant le dernier trimestre 2014</a:t>
            </a:r>
            <a:r>
              <a:rPr lang="fr-FR" b="0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b="0" dirty="0" smtClean="0"/>
              <a:t>Elle  organisera une table-ronde avec l’ensemble des acteurs à l’ AN </a:t>
            </a:r>
            <a:r>
              <a:rPr lang="fr-FR" sz="1300" dirty="0" smtClean="0"/>
              <a:t>(sept. 2014)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b="0" dirty="0" smtClean="0"/>
              <a:t>Elle </a:t>
            </a:r>
            <a:r>
              <a:rPr lang="fr-FR" b="0" dirty="0"/>
              <a:t>adressera l’étude finale aux </a:t>
            </a:r>
            <a:r>
              <a:rPr lang="fr-FR" dirty="0"/>
              <a:t>ministres concernés </a:t>
            </a:r>
            <a:r>
              <a:rPr lang="fr-FR" b="0" dirty="0"/>
              <a:t>en mettant en avant </a:t>
            </a:r>
            <a:r>
              <a:rPr lang="fr-FR" b="0" dirty="0" smtClean="0"/>
              <a:t>la</a:t>
            </a:r>
          </a:p>
          <a:p>
            <a:pPr algn="just"/>
            <a:r>
              <a:rPr lang="fr-FR" b="0" dirty="0" smtClean="0"/>
              <a:t>       nécessité </a:t>
            </a:r>
            <a:r>
              <a:rPr lang="fr-FR" b="0" dirty="0"/>
              <a:t>de créer des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Observatoires des valeurs immobilières et des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parcours</a:t>
            </a:r>
          </a:p>
          <a:p>
            <a:pPr algn="just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résidentiels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 les territoires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aéroportuaires </a:t>
            </a:r>
            <a:r>
              <a:rPr lang="fr-FR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(début 2015)</a:t>
            </a:r>
            <a:endParaRPr lang="fr-FR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>
            <a:off x="4565136" y="2492896"/>
            <a:ext cx="216024" cy="230872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2483768" y="3505508"/>
            <a:ext cx="1415024" cy="337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H="1">
            <a:off x="3635896" y="3640523"/>
            <a:ext cx="432048" cy="2025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4781160" y="3505508"/>
            <a:ext cx="14292" cy="2700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5220072" y="3505508"/>
            <a:ext cx="1080120" cy="337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/>
          <p:cNvSpPr/>
          <p:nvPr/>
        </p:nvSpPr>
        <p:spPr>
          <a:xfrm>
            <a:off x="755576" y="3843046"/>
            <a:ext cx="7668852" cy="720080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Paris-CDG</a:t>
            </a:r>
            <a:r>
              <a:rPr lang="fr-FR" sz="1600" dirty="0" smtClean="0"/>
              <a:t> * </a:t>
            </a:r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Paris-Orly </a:t>
            </a:r>
            <a:r>
              <a:rPr lang="fr-FR" sz="1600" dirty="0" smtClean="0"/>
              <a:t>*</a:t>
            </a:r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Lyon-St Exupéry </a:t>
            </a:r>
            <a:r>
              <a:rPr lang="fr-FR" sz="1600" dirty="0" smtClean="0"/>
              <a:t>* </a:t>
            </a:r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Toulouse-Blagnac</a:t>
            </a:r>
            <a:r>
              <a:rPr lang="fr-FR" dirty="0"/>
              <a:t> 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547664" y="1844824"/>
            <a:ext cx="6192688" cy="41720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dirty="0" smtClean="0">
                <a:solidFill>
                  <a:srgbClr val="744B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fr-FR" dirty="0">
                <a:solidFill>
                  <a:srgbClr val="744B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Evaluation des impacts des plateformes aéroportuaires  »</a:t>
            </a:r>
          </a:p>
          <a:p>
            <a:pPr algn="ctr"/>
            <a:endParaRPr lang="fr-FR" dirty="0">
              <a:solidFill>
                <a:srgbClr val="744B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DECENTRALISATION DES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AEROPORTS REGIONAUX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9538" y="1155028"/>
            <a:ext cx="7520940" cy="544232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fr-F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fr-F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fr-F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encontre en </a:t>
            </a: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avril 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 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l’Union </a:t>
            </a: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Aéroports Français </a:t>
            </a:r>
            <a:r>
              <a:rPr lang="fr-FR" dirty="0" smtClean="0"/>
              <a:t>(UAF)</a:t>
            </a:r>
          </a:p>
          <a:p>
            <a:pPr algn="ctr"/>
            <a:endParaRPr lang="fr-FR" dirty="0" smtClean="0"/>
          </a:p>
          <a:p>
            <a:pPr algn="ctr"/>
            <a:endParaRPr lang="fr-FR" strike="sngStrike" dirty="0"/>
          </a:p>
          <a:p>
            <a:pPr algn="ctr"/>
            <a:endParaRPr lang="fr-FR" strike="sngStrike" dirty="0" smtClean="0"/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fr-FR" sz="2000" dirty="0" smtClean="0"/>
              <a:t>    Aborde </a:t>
            </a:r>
            <a:r>
              <a:rPr lang="fr-FR" sz="2000" dirty="0"/>
              <a:t>l’acte III de la </a:t>
            </a:r>
            <a:r>
              <a:rPr lang="fr-FR" sz="2000" dirty="0" smtClean="0"/>
              <a:t>décentralisation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fr-FR" sz="2000" dirty="0" smtClean="0"/>
              <a:t>    Examine le </a:t>
            </a:r>
            <a:r>
              <a:rPr lang="fr-FR" sz="2000" dirty="0"/>
              <a:t>bilan des réformes (2004-2005) </a:t>
            </a:r>
            <a:endParaRPr lang="fr-F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fr-FR" sz="2000" dirty="0" smtClean="0"/>
              <a:t>    Observe le </a:t>
            </a:r>
            <a:r>
              <a:rPr lang="fr-FR" sz="2000" dirty="0"/>
              <a:t>fonctionnement des sociétés </a:t>
            </a:r>
            <a:r>
              <a:rPr lang="fr-FR" sz="2000" dirty="0" smtClean="0"/>
              <a:t>aéroportuaires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fr-FR" sz="2000" dirty="0" smtClean="0"/>
              <a:t>    S’inquiète de la privatisation renforcée d’Aéroports de Paris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fr-FR" sz="2000" dirty="0" smtClean="0"/>
              <a:t>    </a:t>
            </a:r>
            <a:r>
              <a:rPr lang="fr-FR" sz="2000" dirty="0"/>
              <a:t>J</a:t>
            </a:r>
            <a:r>
              <a:rPr lang="fr-FR" sz="2000" dirty="0" smtClean="0"/>
              <a:t>uge nécessaire</a:t>
            </a:r>
            <a:r>
              <a:rPr lang="fr-FR" sz="2000" dirty="0"/>
              <a:t> </a:t>
            </a:r>
            <a:r>
              <a:rPr lang="fr-FR" sz="2000" dirty="0" smtClean="0"/>
              <a:t>l’évolution </a:t>
            </a:r>
            <a:r>
              <a:rPr lang="fr-FR" sz="2000" dirty="0"/>
              <a:t>législative de la loi de 2004 </a:t>
            </a:r>
          </a:p>
          <a:p>
            <a:pPr marL="237744" lvl="2" indent="0" algn="just">
              <a:buNone/>
            </a:pPr>
            <a:r>
              <a:rPr lang="fr-FR" sz="2000" dirty="0" smtClean="0"/>
              <a:t>       sur </a:t>
            </a:r>
            <a:r>
              <a:rPr lang="fr-FR" sz="2000" dirty="0"/>
              <a:t>les communautés </a:t>
            </a:r>
            <a:r>
              <a:rPr lang="fr-FR" sz="2000" dirty="0" smtClean="0"/>
              <a:t>aéroportuaires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fr-FR" sz="2000" dirty="0" smtClean="0"/>
              <a:t>    Fait l’état des lieux des </a:t>
            </a:r>
            <a:r>
              <a:rPr lang="fr-FR" sz="2000" dirty="0"/>
              <a:t>aides d’Etat aux aéroports régionaux</a:t>
            </a:r>
          </a:p>
          <a:p>
            <a:endParaRPr lang="fr-FR" dirty="0"/>
          </a:p>
        </p:txBody>
      </p:sp>
      <p:sp>
        <p:nvSpPr>
          <p:cNvPr id="5" name="Flèche vers le bas 4"/>
          <p:cNvSpPr/>
          <p:nvPr/>
        </p:nvSpPr>
        <p:spPr>
          <a:xfrm>
            <a:off x="4403984" y="2340896"/>
            <a:ext cx="216024" cy="288032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e bas 5"/>
          <p:cNvSpPr/>
          <p:nvPr/>
        </p:nvSpPr>
        <p:spPr>
          <a:xfrm>
            <a:off x="4371412" y="3212976"/>
            <a:ext cx="384040" cy="504056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2591784" y="1160748"/>
            <a:ext cx="3840424" cy="90010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fr-FR" sz="36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ille </a:t>
            </a:r>
            <a:r>
              <a:rPr lang="fr-FR" sz="14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fr-FR" sz="36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sz="36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éroport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55893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1107</TotalTime>
  <Words>617</Words>
  <Application>Microsoft Office PowerPoint</Application>
  <PresentationFormat>Affichage à l'écran (4:3)</PresentationFormat>
  <Paragraphs>229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Angles</vt:lpstr>
      <vt:lpstr>       ASSEMBLEE GENERALE 2015 ASSEMBLEE NATIONALE   </vt:lpstr>
      <vt:lpstr>  DISPOSITIF D’AIDE AUX RIVERAINS   TAXE SUR LES NUISANCES SONORES AERIENNES  </vt:lpstr>
      <vt:lpstr>  UNE SITUATION CATASTROPHIQUE  en ILE-DE-FRANCE  </vt:lpstr>
      <vt:lpstr> Ville &amp; Aéroport propose </vt:lpstr>
      <vt:lpstr>  RENOUVELLEMENT URBAIN  EN ZONE C DES PEB  </vt:lpstr>
      <vt:lpstr> ETUDE « EVALUATION DES IMPACTS DES PLATES-FORMES AEROPORTUAIRES »  </vt:lpstr>
      <vt:lpstr> ETUDE  EPIDEMIOLOGIQUE  DEBATS </vt:lpstr>
      <vt:lpstr> ETUDE  (Université de Cergy-Pontoise) </vt:lpstr>
      <vt:lpstr> DECENTRALISATION DES AEROPORTS REGIONAUX </vt:lpstr>
      <vt:lpstr> GOUVERNANCE  DES TERRITOIRES AEROPORTUAIRES </vt:lpstr>
      <vt:lpstr>  ENQUETE PUBLIQUE  ORLY – PROJET ADP  </vt:lpstr>
      <vt:lpstr> AMENDES AEROPORTUAIRES </vt:lpstr>
      <vt:lpstr>PREPARATION DU COLLOQUE EUROPEEN</vt:lpstr>
      <vt:lpstr>   AUDIENCE MINISTERIELLE   </vt:lpstr>
      <vt:lpstr> COMMUNICATION VILLE ET AEROPORT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ASSEMBLEE GENERALE 2014   </dc:title>
  <dc:creator>Richard Goussies</dc:creator>
  <cp:lastModifiedBy>Richard Goussies</cp:lastModifiedBy>
  <cp:revision>116</cp:revision>
  <dcterms:created xsi:type="dcterms:W3CDTF">2014-02-17T14:53:58Z</dcterms:created>
  <dcterms:modified xsi:type="dcterms:W3CDTF">2015-03-05T17:40:47Z</dcterms:modified>
</cp:coreProperties>
</file>