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  <p:sldMasterId id="2147483650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7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F46"/>
    <a:srgbClr val="00203F"/>
    <a:srgbClr val="4DC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/>
    <p:restoredTop sz="73899" autoAdjust="0"/>
  </p:normalViewPr>
  <p:slideViewPr>
    <p:cSldViewPr snapToGrid="0" snapToObjects="1">
      <p:cViewPr varScale="1">
        <p:scale>
          <a:sx n="76" d="100"/>
          <a:sy n="76" d="100"/>
        </p:scale>
        <p:origin x="1086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19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9F30F5F-2105-524C-8F1D-63174D757B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952222-BD38-444E-BCF1-ABF7688493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85446-4A4D-4147-9B10-DB210CC7268B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943DEA-53F5-A440-8B63-791EDFE11C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218D2F-F566-0840-B465-CDD4441E0C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7E74-CC9F-8845-AA58-D0E5711B85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026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A5FE0-B6E4-014B-B6E2-7756EDAD9374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B3695-F4BD-D445-AE47-E298B85AAD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613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B3695-F4BD-D445-AE47-E298B85AAD5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774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B3695-F4BD-D445-AE47-E298B85AAD54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5680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l’IFSTTAR/Université Gustave Eiffel (Institut français des sciences et technologies des transports, de l’aménagement et des réseaux)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B3695-F4BD-D445-AE47-E298B85AAD5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228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2912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2FDC904B-2993-1A44-8E41-991B84FC33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2567" b="39376"/>
          <a:stretch/>
        </p:blipFill>
        <p:spPr>
          <a:xfrm>
            <a:off x="0" y="5638800"/>
            <a:ext cx="912443" cy="12192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4E0D1A1-0FCA-994B-A0A8-137E7DE3AF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8295" t="13585" r="18445" b="11272"/>
          <a:stretch/>
        </p:blipFill>
        <p:spPr>
          <a:xfrm>
            <a:off x="10893856" y="0"/>
            <a:ext cx="1305401" cy="169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9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7FDC790-5DD3-184F-8D62-14B8E237E1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441593" y="1711159"/>
            <a:ext cx="4448467" cy="1639827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reflection endPos="0" dir="5400000" sy="-100000" algn="bl" rotWithShape="0"/>
          </a:effectLst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162" y="1511898"/>
            <a:ext cx="22479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6690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0BBA8648-8D52-E542-8092-FD243DA8268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98237" y="321129"/>
            <a:ext cx="2149470" cy="79235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953299F-3AA7-8246-A907-A7C2BBE3B5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567" b="39376"/>
          <a:stretch/>
        </p:blipFill>
        <p:spPr>
          <a:xfrm>
            <a:off x="0" y="5638800"/>
            <a:ext cx="912443" cy="12192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3325FC5-CDFE-114F-9041-AA99A97028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8295" t="13585" r="18445" b="11272"/>
          <a:stretch/>
        </p:blipFill>
        <p:spPr>
          <a:xfrm>
            <a:off x="10893856" y="0"/>
            <a:ext cx="1305401" cy="1695172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762" y="6192482"/>
            <a:ext cx="1202725" cy="40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37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966701-0488-6441-B1A1-626C30FC4FCF}"/>
              </a:ext>
            </a:extLst>
          </p:cNvPr>
          <p:cNvSpPr txBox="1"/>
          <p:nvPr/>
        </p:nvSpPr>
        <p:spPr>
          <a:xfrm>
            <a:off x="125506" y="2612720"/>
            <a:ext cx="1219200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Réunion sur l'étude épidémiologique DEBATS</a:t>
            </a:r>
          </a:p>
          <a:p>
            <a:pPr algn="ctr"/>
            <a:endParaRPr lang="fr-FR" sz="4400" b="1" dirty="0"/>
          </a:p>
          <a:p>
            <a:pPr algn="ctr"/>
            <a:r>
              <a:rPr lang="fr-FR" sz="4400" b="1" dirty="0"/>
              <a:t>Délégation « Ville et aéroport »</a:t>
            </a:r>
          </a:p>
          <a:p>
            <a:pPr algn="ctr"/>
            <a:endParaRPr lang="en-GB" sz="2500" b="1" i="0" dirty="0">
              <a:solidFill>
                <a:schemeClr val="tx1"/>
              </a:solidFill>
              <a:highlight>
                <a:srgbClr val="4DAF46"/>
              </a:highlight>
              <a:latin typeface="Gotham Bold" pitchFamily="2" charset="0"/>
              <a:cs typeface="Gotham Bold" pitchFamily="2" charset="0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0217DDEC-B925-5043-8A19-0B80F2C909FC}"/>
              </a:ext>
            </a:extLst>
          </p:cNvPr>
          <p:cNvGrpSpPr/>
          <p:nvPr/>
        </p:nvGrpSpPr>
        <p:grpSpPr>
          <a:xfrm>
            <a:off x="2595530" y="5391532"/>
            <a:ext cx="7187198" cy="307777"/>
            <a:chOff x="4110682" y="5063514"/>
            <a:chExt cx="7187198" cy="307777"/>
          </a:xfrm>
        </p:grpSpPr>
        <p:sp>
          <p:nvSpPr>
            <p:cNvPr id="7" name="TextBox 12">
              <a:extLst>
                <a:ext uri="{FF2B5EF4-FFF2-40B4-BE49-F238E27FC236}">
                  <a16:creationId xmlns:a16="http://schemas.microsoft.com/office/drawing/2014/main" id="{10C31102-0EE5-6B46-A77A-91CF57748DEF}"/>
                </a:ext>
              </a:extLst>
            </p:cNvPr>
            <p:cNvSpPr txBox="1"/>
            <p:nvPr userDrawn="1"/>
          </p:nvSpPr>
          <p:spPr>
            <a:xfrm>
              <a:off x="5870363" y="5063514"/>
              <a:ext cx="5427517" cy="30777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2000" b="0" i="0" dirty="0">
                  <a:solidFill>
                    <a:schemeClr val="bg1"/>
                  </a:solidFill>
                  <a:latin typeface="Gotham Book" pitchFamily="2" charset="0"/>
                  <a:ea typeface="Open Sans" panose="020B0606030504020204" pitchFamily="34" charset="0"/>
                  <a:cs typeface="Gotham Book" pitchFamily="2" charset="0"/>
                </a:rPr>
                <a:t>Agnès Brion </a:t>
              </a:r>
              <a:r>
                <a:rPr lang="fr-FR" sz="2000" b="0" i="0" dirty="0" err="1">
                  <a:solidFill>
                    <a:schemeClr val="bg1"/>
                  </a:solidFill>
                  <a:latin typeface="Gotham Book" pitchFamily="2" charset="0"/>
                  <a:ea typeface="Open Sans" panose="020B0606030504020204" pitchFamily="34" charset="0"/>
                  <a:cs typeface="Gotham Book" pitchFamily="2" charset="0"/>
                </a:rPr>
                <a:t>Ducoux</a:t>
              </a:r>
              <a:endParaRPr lang="fr-FR" sz="2000" b="0" i="0" dirty="0">
                <a:solidFill>
                  <a:schemeClr val="bg1"/>
                </a:solidFill>
                <a:latin typeface="Gotham Book" pitchFamily="2" charset="0"/>
                <a:ea typeface="Open Sans" panose="020B0606030504020204" pitchFamily="34" charset="0"/>
                <a:cs typeface="Gotham Book" pitchFamily="2" charset="0"/>
              </a:endParaRPr>
            </a:p>
          </p:txBody>
        </p:sp>
        <p:sp>
          <p:nvSpPr>
            <p:cNvPr id="8" name="TextBox 2">
              <a:extLst>
                <a:ext uri="{FF2B5EF4-FFF2-40B4-BE49-F238E27FC236}">
                  <a16:creationId xmlns:a16="http://schemas.microsoft.com/office/drawing/2014/main" id="{6F043315-58AD-6649-8F6E-8FFDFD1448D1}"/>
                </a:ext>
              </a:extLst>
            </p:cNvPr>
            <p:cNvSpPr txBox="1"/>
            <p:nvPr userDrawn="1"/>
          </p:nvSpPr>
          <p:spPr>
            <a:xfrm>
              <a:off x="4110682" y="5063514"/>
              <a:ext cx="1759681" cy="307777"/>
            </a:xfrm>
            <a:prstGeom prst="rect">
              <a:avLst/>
            </a:prstGeom>
            <a:solidFill>
              <a:srgbClr val="4DAF46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2000" dirty="0">
                  <a:latin typeface="Gotham Book" pitchFamily="2" charset="0"/>
                  <a:cs typeface="Gotham Book" pitchFamily="2" charset="0"/>
                </a:rPr>
                <a:t>27 avril 2021</a:t>
              </a:r>
              <a:endParaRPr lang="fr-FR" sz="2000" b="0" i="0" dirty="0">
                <a:solidFill>
                  <a:schemeClr val="tx1"/>
                </a:solidFill>
                <a:latin typeface="Gotham Book" pitchFamily="2" charset="0"/>
                <a:cs typeface="Gotham Book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872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FBDFBE-8D1C-C747-A158-BE6C0A6CDE57}"/>
              </a:ext>
            </a:extLst>
          </p:cNvPr>
          <p:cNvSpPr/>
          <p:nvPr/>
        </p:nvSpPr>
        <p:spPr>
          <a:xfrm>
            <a:off x="889556" y="2230258"/>
            <a:ext cx="10029456" cy="44319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342900" indent="-342900">
              <a:buFont typeface="Zapf Dingbats" charset="0"/>
              <a:buChar char="✔"/>
            </a:pPr>
            <a:r>
              <a:rPr lang="fr-FR" sz="2400" b="1" dirty="0">
                <a:solidFill>
                  <a:srgbClr val="4DAF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2004</a:t>
            </a:r>
            <a:r>
              <a:rPr lang="fr-FR" sz="2400" dirty="0"/>
              <a:t> </a:t>
            </a:r>
            <a:r>
              <a:rPr lang="fr-FR" sz="2400" b="1" dirty="0"/>
              <a:t>/</a:t>
            </a:r>
            <a:r>
              <a:rPr lang="fr-FR" sz="2400" dirty="0"/>
              <a:t> Avis du Conseil supérieur d’hygiène publique de France (CSHPF): il recommande d’affiner la connaissance de la situation sanitaire française résultant de l’exposition aux bruit des avions par la mise en œuvre d’études épidémiologiques</a:t>
            </a:r>
          </a:p>
          <a:p>
            <a:pPr marL="342900" indent="-342900">
              <a:buFont typeface="Zapf Dingbats" charset="0"/>
              <a:buChar char="✔"/>
            </a:pPr>
            <a:r>
              <a:rPr lang="fr-FR" sz="2400" b="1" dirty="0">
                <a:solidFill>
                  <a:srgbClr val="4DAF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2005</a:t>
            </a:r>
            <a:r>
              <a:rPr lang="fr-FR" sz="2400" dirty="0">
                <a:solidFill>
                  <a:srgbClr val="4DAF46"/>
                </a:solidFill>
              </a:rPr>
              <a:t> </a:t>
            </a:r>
            <a:r>
              <a:rPr lang="fr-FR" sz="2400" b="1" dirty="0"/>
              <a:t>/</a:t>
            </a:r>
            <a:r>
              <a:rPr lang="fr-FR" sz="2400" dirty="0"/>
              <a:t> La DGS et l’ACNUSA mettent en oeuvre le programme DEBATS</a:t>
            </a:r>
          </a:p>
          <a:p>
            <a:pPr marL="342900" indent="-342900">
              <a:buFont typeface="Zapf Dingbats" charset="0"/>
              <a:buChar char="✔"/>
            </a:pPr>
            <a:r>
              <a:rPr lang="fr-FR" sz="2400" b="1" dirty="0">
                <a:solidFill>
                  <a:srgbClr val="4DAF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2009</a:t>
            </a:r>
            <a:r>
              <a:rPr lang="fr-FR" sz="2400" dirty="0">
                <a:solidFill>
                  <a:srgbClr val="4DAF46"/>
                </a:solidFill>
              </a:rPr>
              <a:t> </a:t>
            </a:r>
            <a:r>
              <a:rPr lang="fr-FR" sz="2400" b="1" dirty="0"/>
              <a:t>/ </a:t>
            </a:r>
            <a:r>
              <a:rPr lang="fr-FR" sz="2400" dirty="0"/>
              <a:t>Sollicitation de l’Université Gustave Eiffel (ex </a:t>
            </a:r>
            <a:r>
              <a:rPr lang="fr-FR" sz="2400" dirty="0" err="1"/>
              <a:t>Ifsttar</a:t>
            </a:r>
            <a:r>
              <a:rPr lang="fr-FR" sz="2400" dirty="0"/>
              <a:t>)</a:t>
            </a:r>
          </a:p>
          <a:p>
            <a:pPr marL="342900" indent="-342900">
              <a:buFont typeface="Zapf Dingbats" charset="0"/>
              <a:buChar char="✔"/>
            </a:pPr>
            <a:r>
              <a:rPr lang="fr-FR" sz="2400" b="1" dirty="0">
                <a:solidFill>
                  <a:srgbClr val="4DAF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2010-2011</a:t>
            </a:r>
            <a:r>
              <a:rPr lang="fr-FR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Mise en place du conseil scientifique, du comité de pilotage et déroulement de l’étude pilote</a:t>
            </a:r>
          </a:p>
          <a:p>
            <a:pPr marL="342900" indent="-342900">
              <a:buFont typeface="Zapf Dingbats" charset="0"/>
              <a:buChar char="✔"/>
            </a:pPr>
            <a:r>
              <a:rPr lang="fr-FR" sz="2400" b="1" dirty="0">
                <a:solidFill>
                  <a:srgbClr val="4DAF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2012-2019</a:t>
            </a:r>
            <a:r>
              <a:rPr lang="fr-FR" sz="2400" dirty="0">
                <a:solidFill>
                  <a:srgbClr val="92D050"/>
                </a:solidFill>
              </a:rPr>
              <a:t> </a:t>
            </a:r>
            <a:r>
              <a:rPr lang="fr-FR" sz="2400" b="1" dirty="0"/>
              <a:t>/</a:t>
            </a:r>
            <a:r>
              <a:rPr lang="fr-FR" sz="2400" dirty="0"/>
              <a:t> Phase opérationnelle de DEBATS: recueil des données + publications scientifiques à partir de 2015 (16 publications dans des revues à comité de lecture et 2 thèses entre 2015 et 2021)</a:t>
            </a:r>
          </a:p>
          <a:p>
            <a:pPr marL="342900" indent="-342900">
              <a:buFont typeface="Zapf Dingbats" charset="0"/>
              <a:buChar char="✔"/>
            </a:pPr>
            <a:r>
              <a:rPr lang="fr-FR" sz="2400" b="1" dirty="0">
                <a:solidFill>
                  <a:srgbClr val="E8472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400" b="1" dirty="0">
                <a:solidFill>
                  <a:srgbClr val="4DAF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2020 </a:t>
            </a:r>
            <a:r>
              <a:rPr lang="fr-FR" sz="2400" b="1" dirty="0"/>
              <a:t>/</a:t>
            </a:r>
            <a:r>
              <a:rPr lang="fr-FR" sz="2400" dirty="0"/>
              <a:t> Rapport de synthèse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0A82E7-EC13-6146-B16F-9E4B9EBE68DD}"/>
              </a:ext>
            </a:extLst>
          </p:cNvPr>
          <p:cNvSpPr/>
          <p:nvPr/>
        </p:nvSpPr>
        <p:spPr>
          <a:xfrm>
            <a:off x="728191" y="1323069"/>
            <a:ext cx="9637616" cy="584775"/>
          </a:xfrm>
          <a:prstGeom prst="rect">
            <a:avLst/>
          </a:prstGeom>
          <a:solidFill>
            <a:srgbClr val="00203F"/>
          </a:solidFill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Les grandes dates</a:t>
            </a:r>
            <a:endParaRPr lang="fr-FR" sz="3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8D6DE1D-78DD-4649-8B7B-1F2AB3664CCA}"/>
              </a:ext>
            </a:extLst>
          </p:cNvPr>
          <p:cNvSpPr txBox="1"/>
          <p:nvPr/>
        </p:nvSpPr>
        <p:spPr>
          <a:xfrm>
            <a:off x="1896443" y="628543"/>
            <a:ext cx="8469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E8472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 DEBATS</a:t>
            </a:r>
            <a:endParaRPr lang="fr-FR" sz="2400" dirty="0">
              <a:solidFill>
                <a:srgbClr val="E8472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66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FBDFBE-8D1C-C747-A158-BE6C0A6CDE57}"/>
              </a:ext>
            </a:extLst>
          </p:cNvPr>
          <p:cNvSpPr/>
          <p:nvPr/>
        </p:nvSpPr>
        <p:spPr>
          <a:xfrm>
            <a:off x="728191" y="2202260"/>
            <a:ext cx="10029456" cy="51090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600" b="1" dirty="0">
                <a:solidFill>
                  <a:srgbClr val="4DAF46"/>
                </a:solidFill>
              </a:rPr>
              <a:t>Comité de pilotage</a:t>
            </a:r>
            <a:r>
              <a:rPr lang="fr-FR" sz="2600" dirty="0"/>
              <a:t>: ACNUSA (Présidence du Copil), DGS, DGPR, ANSES, DGAC, Université Gustave Eiffel</a:t>
            </a:r>
          </a:p>
          <a:p>
            <a:endParaRPr lang="fr-FR" sz="2000" dirty="0"/>
          </a:p>
          <a:p>
            <a:pPr marL="457200" indent="-457200">
              <a:buFontTx/>
              <a:buChar char="-"/>
            </a:pPr>
            <a:r>
              <a:rPr lang="fr-FR" sz="2600" dirty="0"/>
              <a:t>Réunions semestrielles: suivi de l’avancement des études sur le plan opérationnel et suivi du financement du programme</a:t>
            </a:r>
          </a:p>
          <a:p>
            <a:endParaRPr lang="fr-FR" sz="2600" dirty="0"/>
          </a:p>
          <a:p>
            <a:pPr marL="457200" indent="-457200">
              <a:buFontTx/>
              <a:buChar char="-"/>
            </a:pPr>
            <a:r>
              <a:rPr lang="fr-FR" sz="2600" dirty="0"/>
              <a:t>Le financement est assuré au travers de conventions annuelles ou pluriannuelles par la DGS, DGPR, DGAC, ANSES, Université Gustave Eiffel et ACNUSA</a:t>
            </a:r>
          </a:p>
          <a:p>
            <a:endParaRPr lang="fr-FR" sz="2600" dirty="0"/>
          </a:p>
          <a:p>
            <a:pPr marL="457200" indent="-457200">
              <a:buFontTx/>
              <a:buChar char="-"/>
            </a:pPr>
            <a:r>
              <a:rPr lang="fr-FR" sz="2600" dirty="0"/>
              <a:t>Novembre 2020 : fin des travaux du Copil après publication d’un rapport de synthèse DEBATS</a:t>
            </a:r>
          </a:p>
          <a:p>
            <a:pPr marL="457200" indent="-457200">
              <a:buFontTx/>
              <a:buChar char="-"/>
            </a:pPr>
            <a:endParaRPr lang="fr-FR" sz="2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0A82E7-EC13-6146-B16F-9E4B9EBE68DD}"/>
              </a:ext>
            </a:extLst>
          </p:cNvPr>
          <p:cNvSpPr/>
          <p:nvPr/>
        </p:nvSpPr>
        <p:spPr>
          <a:xfrm>
            <a:off x="728191" y="1323069"/>
            <a:ext cx="9637616" cy="584775"/>
          </a:xfrm>
          <a:prstGeom prst="rect">
            <a:avLst/>
          </a:prstGeom>
          <a:solidFill>
            <a:srgbClr val="00203F"/>
          </a:solidFill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Pilotage du programme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9E9CCF54-CCDE-9F4C-B498-102110B8A16B}"/>
              </a:ext>
            </a:extLst>
          </p:cNvPr>
          <p:cNvSpPr txBox="1"/>
          <p:nvPr/>
        </p:nvSpPr>
        <p:spPr>
          <a:xfrm>
            <a:off x="1896443" y="628543"/>
            <a:ext cx="8469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E8472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 DEBATS</a:t>
            </a:r>
            <a:endParaRPr lang="fr-FR" sz="2400" dirty="0">
              <a:solidFill>
                <a:srgbClr val="E8472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369653"/>
      </p:ext>
    </p:extLst>
  </p:cSld>
  <p:clrMapOvr>
    <a:masterClrMapping/>
  </p:clrMapOvr>
</p:sld>
</file>

<file path=ppt/theme/theme1.xml><?xml version="1.0" encoding="utf-8"?>
<a:theme xmlns:a="http://schemas.openxmlformats.org/drawingml/2006/main" name="1_Couvertu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Modèle PowerPoint - ACNUSA" id="{4FB41E89-B239-4AF5-A0E6-8ADCDF35C529}" vid="{7B5F9743-3538-4CFF-B804-1CFE5371652F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Modèle PowerPoint - ACNUSA" id="{4FB41E89-B239-4AF5-A0E6-8ADCDF35C529}" vid="{9C47A478-D855-4E05-85C8-04973165D39F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Couverture</Template>
  <TotalTime>0</TotalTime>
  <Words>250</Words>
  <Application>Microsoft Office PowerPoint</Application>
  <PresentationFormat>Grand écran</PresentationFormat>
  <Paragraphs>26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Arial</vt:lpstr>
      <vt:lpstr>Calibri</vt:lpstr>
      <vt:lpstr>Gotham Bold</vt:lpstr>
      <vt:lpstr>Gotham Book</vt:lpstr>
      <vt:lpstr>Open Sans</vt:lpstr>
      <vt:lpstr>Zapf Dingbats</vt:lpstr>
      <vt:lpstr>1_Couverture</vt:lpstr>
      <vt:lpstr>Conception personnalisée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Agnès Brion</dc:creator>
  <cp:lastModifiedBy>Julien DELANNAY</cp:lastModifiedBy>
  <cp:revision>83</cp:revision>
  <dcterms:created xsi:type="dcterms:W3CDTF">2020-10-27T13:47:06Z</dcterms:created>
  <dcterms:modified xsi:type="dcterms:W3CDTF">2021-04-28T07:50:27Z</dcterms:modified>
</cp:coreProperties>
</file>